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Glacial Indifference Bold" charset="1" panose="00000800000000000000"/>
      <p:regular r:id="rId17"/>
    </p:embeddedFont>
    <p:embeddedFont>
      <p:font typeface="DM Sans" charset="1" panose="00000000000000000000"/>
      <p:regular r:id="rId18"/>
    </p:embeddedFont>
    <p:embeddedFont>
      <p:font typeface="DM Sans Bold" charset="1" panose="00000000000000000000"/>
      <p:regular r:id="rId19"/>
    </p:embeddedFont>
    <p:embeddedFont>
      <p:font typeface="Chau Philomene" charset="1" panose="02000806040000020003"/>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svg>
</file>

<file path=ppt/media/image14.jpeg>
</file>

<file path=ppt/media/image15.png>
</file>

<file path=ppt/media/image16.png>
</file>

<file path=ppt/media/image17.svg>
</file>

<file path=ppt/media/image2.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6.png" Type="http://schemas.openxmlformats.org/officeDocument/2006/relationships/image"/><Relationship Id="rId4" Target="../media/image17.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7.png" Type="http://schemas.openxmlformats.org/officeDocument/2006/relationships/image"/><Relationship Id="rId4" Target="../media/image8.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svg" Type="http://schemas.openxmlformats.org/officeDocument/2006/relationships/image"/><Relationship Id="rId4" Target="../media/image2.pn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 Id="rId5" Target="../media/image14.jpeg" Type="http://schemas.openxmlformats.org/officeDocument/2006/relationships/image"/><Relationship Id="rId6"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0">
            <a:off x="-1174890" y="1583356"/>
            <a:ext cx="11876845" cy="9709321"/>
          </a:xfrm>
          <a:custGeom>
            <a:avLst/>
            <a:gdLst/>
            <a:ahLst/>
            <a:cxnLst/>
            <a:rect r="r" b="b" t="t" l="l"/>
            <a:pathLst>
              <a:path h="9709321" w="11876845">
                <a:moveTo>
                  <a:pt x="11876845" y="0"/>
                </a:moveTo>
                <a:lnTo>
                  <a:pt x="0" y="0"/>
                </a:lnTo>
                <a:lnTo>
                  <a:pt x="0" y="9709321"/>
                </a:lnTo>
                <a:lnTo>
                  <a:pt x="11876845" y="9709321"/>
                </a:lnTo>
                <a:lnTo>
                  <a:pt x="11876845" y="0"/>
                </a:lnTo>
                <a:close/>
              </a:path>
            </a:pathLst>
          </a:custGeom>
          <a:blipFill>
            <a:blip r:embed="rId2">
              <a:alphaModFix amt="84000"/>
            </a:blip>
            <a:stretch>
              <a:fillRect l="0" t="0" r="0" b="0"/>
            </a:stretch>
          </a:blipFill>
          <a:ln cap="sq">
            <a:noFill/>
            <a:prstDash val="solid"/>
            <a:miter/>
          </a:ln>
        </p:spPr>
      </p:sp>
      <p:sp>
        <p:nvSpPr>
          <p:cNvPr name="Freeform 3" id="3"/>
          <p:cNvSpPr/>
          <p:nvPr/>
        </p:nvSpPr>
        <p:spPr>
          <a:xfrm flipH="false" flipV="false" rot="0">
            <a:off x="9144000" y="-5073456"/>
            <a:ext cx="10346285" cy="9596180"/>
          </a:xfrm>
          <a:custGeom>
            <a:avLst/>
            <a:gdLst/>
            <a:ahLst/>
            <a:cxnLst/>
            <a:rect r="r" b="b" t="t" l="l"/>
            <a:pathLst>
              <a:path h="9596180" w="10346285">
                <a:moveTo>
                  <a:pt x="0" y="0"/>
                </a:moveTo>
                <a:lnTo>
                  <a:pt x="10346285" y="0"/>
                </a:lnTo>
                <a:lnTo>
                  <a:pt x="10346285" y="9596180"/>
                </a:lnTo>
                <a:lnTo>
                  <a:pt x="0" y="9596180"/>
                </a:lnTo>
                <a:lnTo>
                  <a:pt x="0" y="0"/>
                </a:lnTo>
                <a:close/>
              </a:path>
            </a:pathLst>
          </a:custGeom>
          <a:blipFill>
            <a:blip r:embed="rId3">
              <a:alphaModFix amt="84000"/>
            </a:blip>
            <a:stretch>
              <a:fillRect l="0" t="0" r="0" b="0"/>
            </a:stretch>
          </a:blipFill>
        </p:spPr>
      </p:sp>
      <p:sp>
        <p:nvSpPr>
          <p:cNvPr name="Freeform 4" id="4"/>
          <p:cNvSpPr/>
          <p:nvPr/>
        </p:nvSpPr>
        <p:spPr>
          <a:xfrm flipH="false" flipV="false" rot="0">
            <a:off x="-1647454" y="-1658638"/>
            <a:ext cx="3734833" cy="3734833"/>
          </a:xfrm>
          <a:custGeom>
            <a:avLst/>
            <a:gdLst/>
            <a:ahLst/>
            <a:cxnLst/>
            <a:rect r="r" b="b" t="t" l="l"/>
            <a:pathLst>
              <a:path h="3734833" w="3734833">
                <a:moveTo>
                  <a:pt x="0" y="0"/>
                </a:moveTo>
                <a:lnTo>
                  <a:pt x="3734833" y="0"/>
                </a:lnTo>
                <a:lnTo>
                  <a:pt x="3734833" y="3734832"/>
                </a:lnTo>
                <a:lnTo>
                  <a:pt x="0" y="373483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1373665">
            <a:off x="15467057" y="7625136"/>
            <a:ext cx="3918409" cy="4028271"/>
          </a:xfrm>
          <a:custGeom>
            <a:avLst/>
            <a:gdLst/>
            <a:ahLst/>
            <a:cxnLst/>
            <a:rect r="r" b="b" t="t" l="l"/>
            <a:pathLst>
              <a:path h="4028271" w="3918409">
                <a:moveTo>
                  <a:pt x="0" y="0"/>
                </a:moveTo>
                <a:lnTo>
                  <a:pt x="3918409" y="0"/>
                </a:lnTo>
                <a:lnTo>
                  <a:pt x="3918409" y="4028271"/>
                </a:lnTo>
                <a:lnTo>
                  <a:pt x="0" y="4028271"/>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2217431" y="2974438"/>
            <a:ext cx="13853138" cy="2169062"/>
          </a:xfrm>
          <a:prstGeom prst="rect">
            <a:avLst/>
          </a:prstGeom>
        </p:spPr>
        <p:txBody>
          <a:bodyPr anchor="t" rtlCol="false" tIns="0" lIns="0" bIns="0" rIns="0">
            <a:spAutoFit/>
          </a:bodyPr>
          <a:lstStyle/>
          <a:p>
            <a:pPr algn="ctr">
              <a:lnSpc>
                <a:spcPts val="16636"/>
              </a:lnSpc>
            </a:pPr>
            <a:r>
              <a:rPr lang="en-US" b="true" sz="15262">
                <a:solidFill>
                  <a:srgbClr val="FFFFFF"/>
                </a:solidFill>
                <a:latin typeface="Glacial Indifference Bold"/>
                <a:ea typeface="Glacial Indifference Bold"/>
                <a:cs typeface="Glacial Indifference Bold"/>
                <a:sym typeface="Glacial Indifference Bold"/>
              </a:rPr>
              <a:t>FINAL PROJECT</a:t>
            </a:r>
          </a:p>
        </p:txBody>
      </p:sp>
      <p:sp>
        <p:nvSpPr>
          <p:cNvPr name="TextBox 7" id="7"/>
          <p:cNvSpPr txBox="true"/>
          <p:nvPr/>
        </p:nvSpPr>
        <p:spPr>
          <a:xfrm rot="0">
            <a:off x="5170464" y="7373032"/>
            <a:ext cx="7947071" cy="1299818"/>
          </a:xfrm>
          <a:prstGeom prst="rect">
            <a:avLst/>
          </a:prstGeom>
        </p:spPr>
        <p:txBody>
          <a:bodyPr anchor="t" rtlCol="false" tIns="0" lIns="0" bIns="0" rIns="0">
            <a:spAutoFit/>
          </a:bodyPr>
          <a:lstStyle/>
          <a:p>
            <a:pPr algn="ctr">
              <a:lnSpc>
                <a:spcPts val="9997"/>
              </a:lnSpc>
            </a:pPr>
            <a:r>
              <a:rPr lang="en-US" b="true" sz="9172">
                <a:solidFill>
                  <a:srgbClr val="FFFFFF"/>
                </a:solidFill>
                <a:latin typeface="Glacial Indifference Bold"/>
                <a:ea typeface="Glacial Indifference Bold"/>
                <a:cs typeface="Glacial Indifference Bold"/>
                <a:sym typeface="Glacial Indifference Bold"/>
              </a:rPr>
              <a:t>KELOMPOK 5</a:t>
            </a:r>
          </a:p>
        </p:txBody>
      </p:sp>
      <p:sp>
        <p:nvSpPr>
          <p:cNvPr name="TextBox 8" id="8"/>
          <p:cNvSpPr txBox="true"/>
          <p:nvPr/>
        </p:nvSpPr>
        <p:spPr>
          <a:xfrm rot="0">
            <a:off x="3953854" y="5219700"/>
            <a:ext cx="10380293" cy="1100604"/>
          </a:xfrm>
          <a:prstGeom prst="rect">
            <a:avLst/>
          </a:prstGeom>
        </p:spPr>
        <p:txBody>
          <a:bodyPr anchor="t" rtlCol="false" tIns="0" lIns="0" bIns="0" rIns="0">
            <a:spAutoFit/>
          </a:bodyPr>
          <a:lstStyle/>
          <a:p>
            <a:pPr algn="ctr">
              <a:lnSpc>
                <a:spcPts val="8433"/>
              </a:lnSpc>
            </a:pPr>
            <a:r>
              <a:rPr lang="en-US" b="true" sz="7737">
                <a:solidFill>
                  <a:srgbClr val="FFFFFF"/>
                </a:solidFill>
                <a:latin typeface="Glacial Indifference Bold"/>
                <a:ea typeface="Glacial Indifference Bold"/>
                <a:cs typeface="Glacial Indifference Bold"/>
                <a:sym typeface="Glacial Indifference Bold"/>
              </a:rPr>
              <a:t>MATEMATIKA DISKRIT</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854955">
            <a:off x="-1434094" y="-4535725"/>
            <a:ext cx="12787517" cy="11860422"/>
          </a:xfrm>
          <a:custGeom>
            <a:avLst/>
            <a:gdLst/>
            <a:ahLst/>
            <a:cxnLst/>
            <a:rect r="r" b="b" t="t" l="l"/>
            <a:pathLst>
              <a:path h="11860422" w="12787517">
                <a:moveTo>
                  <a:pt x="12787517" y="0"/>
                </a:moveTo>
                <a:lnTo>
                  <a:pt x="0" y="0"/>
                </a:lnTo>
                <a:lnTo>
                  <a:pt x="0" y="11860422"/>
                </a:lnTo>
                <a:lnTo>
                  <a:pt x="12787517" y="11860422"/>
                </a:lnTo>
                <a:lnTo>
                  <a:pt x="12787517" y="0"/>
                </a:lnTo>
                <a:close/>
              </a:path>
            </a:pathLst>
          </a:custGeom>
          <a:blipFill>
            <a:blip r:embed="rId2">
              <a:alphaModFix amt="64000"/>
            </a:blip>
            <a:stretch>
              <a:fillRect l="0" t="0" r="0" b="0"/>
            </a:stretch>
          </a:blipFill>
        </p:spPr>
      </p:sp>
      <p:sp>
        <p:nvSpPr>
          <p:cNvPr name="AutoShape 3" id="3"/>
          <p:cNvSpPr/>
          <p:nvPr/>
        </p:nvSpPr>
        <p:spPr>
          <a:xfrm flipV="true">
            <a:off x="1028700" y="1743836"/>
            <a:ext cx="16116255" cy="0"/>
          </a:xfrm>
          <a:prstGeom prst="line">
            <a:avLst/>
          </a:prstGeom>
          <a:ln cap="flat" w="38100">
            <a:solidFill>
              <a:srgbClr val="FFFFFF"/>
            </a:solidFill>
            <a:prstDash val="solid"/>
            <a:headEnd type="none" len="sm" w="sm"/>
            <a:tailEnd type="none" len="sm" w="sm"/>
          </a:ln>
        </p:spPr>
      </p:sp>
      <p:sp>
        <p:nvSpPr>
          <p:cNvPr name="Freeform 4" id="4"/>
          <p:cNvSpPr/>
          <p:nvPr/>
        </p:nvSpPr>
        <p:spPr>
          <a:xfrm flipH="true" flipV="false" rot="0">
            <a:off x="11894241" y="5310102"/>
            <a:ext cx="12787517" cy="11860422"/>
          </a:xfrm>
          <a:custGeom>
            <a:avLst/>
            <a:gdLst/>
            <a:ahLst/>
            <a:cxnLst/>
            <a:rect r="r" b="b" t="t" l="l"/>
            <a:pathLst>
              <a:path h="11860422" w="12787517">
                <a:moveTo>
                  <a:pt x="12787518" y="0"/>
                </a:moveTo>
                <a:lnTo>
                  <a:pt x="0" y="0"/>
                </a:lnTo>
                <a:lnTo>
                  <a:pt x="0" y="11860422"/>
                </a:lnTo>
                <a:lnTo>
                  <a:pt x="12787518" y="11860422"/>
                </a:lnTo>
                <a:lnTo>
                  <a:pt x="12787518" y="0"/>
                </a:lnTo>
                <a:close/>
              </a:path>
            </a:pathLst>
          </a:custGeom>
          <a:blipFill>
            <a:blip r:embed="rId2">
              <a:alphaModFix amt="64000"/>
            </a:blip>
            <a:stretch>
              <a:fillRect l="0" t="0" r="0" b="0"/>
            </a:stretch>
          </a:blipFill>
        </p:spPr>
      </p:sp>
      <p:sp>
        <p:nvSpPr>
          <p:cNvPr name="TextBox 5" id="5"/>
          <p:cNvSpPr txBox="true"/>
          <p:nvPr/>
        </p:nvSpPr>
        <p:spPr>
          <a:xfrm rot="0">
            <a:off x="7496394" y="2667505"/>
            <a:ext cx="3295211" cy="467100"/>
          </a:xfrm>
          <a:prstGeom prst="rect">
            <a:avLst/>
          </a:prstGeom>
        </p:spPr>
        <p:txBody>
          <a:bodyPr anchor="t" rtlCol="false" tIns="0" lIns="0" bIns="0" rIns="0">
            <a:spAutoFit/>
          </a:bodyPr>
          <a:lstStyle/>
          <a:p>
            <a:pPr algn="l">
              <a:lnSpc>
                <a:spcPts val="3015"/>
              </a:lnSpc>
            </a:pPr>
            <a:r>
              <a:rPr lang="en-US" sz="4711" b="true">
                <a:solidFill>
                  <a:srgbClr val="FFFFFF"/>
                </a:solidFill>
                <a:latin typeface="DM Sans Bold"/>
                <a:ea typeface="DM Sans Bold"/>
                <a:cs typeface="DM Sans Bold"/>
                <a:sym typeface="DM Sans Bold"/>
              </a:rPr>
              <a:t>Flow Chart</a:t>
            </a:r>
          </a:p>
        </p:txBody>
      </p:sp>
      <p:grpSp>
        <p:nvGrpSpPr>
          <p:cNvPr name="Group 6" id="6"/>
          <p:cNvGrpSpPr/>
          <p:nvPr/>
        </p:nvGrpSpPr>
        <p:grpSpPr>
          <a:xfrm rot="0">
            <a:off x="1120974" y="3722979"/>
            <a:ext cx="2259249" cy="1587122"/>
            <a:chOff x="0" y="0"/>
            <a:chExt cx="3012332" cy="2116163"/>
          </a:xfrm>
        </p:grpSpPr>
        <p:sp>
          <p:nvSpPr>
            <p:cNvPr name="Freeform 7" id="7"/>
            <p:cNvSpPr/>
            <p:nvPr/>
          </p:nvSpPr>
          <p:spPr>
            <a:xfrm flipH="false" flipV="false" rot="0">
              <a:off x="0" y="0"/>
              <a:ext cx="3012332" cy="2116163"/>
            </a:xfrm>
            <a:custGeom>
              <a:avLst/>
              <a:gdLst/>
              <a:ahLst/>
              <a:cxnLst/>
              <a:rect r="r" b="b" t="t" l="l"/>
              <a:pathLst>
                <a:path h="2116163" w="3012332">
                  <a:moveTo>
                    <a:pt x="0" y="0"/>
                  </a:moveTo>
                  <a:lnTo>
                    <a:pt x="3012332" y="0"/>
                  </a:lnTo>
                  <a:lnTo>
                    <a:pt x="3012332" y="2116163"/>
                  </a:lnTo>
                  <a:lnTo>
                    <a:pt x="0" y="2116163"/>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8" id="8"/>
            <p:cNvSpPr txBox="true"/>
            <p:nvPr/>
          </p:nvSpPr>
          <p:spPr>
            <a:xfrm rot="0">
              <a:off x="566602" y="810395"/>
              <a:ext cx="1879127" cy="447749"/>
            </a:xfrm>
            <a:prstGeom prst="rect">
              <a:avLst/>
            </a:prstGeom>
          </p:spPr>
          <p:txBody>
            <a:bodyPr anchor="t" rtlCol="false" tIns="0" lIns="0" bIns="0" rIns="0">
              <a:spAutoFit/>
            </a:bodyPr>
            <a:lstStyle/>
            <a:p>
              <a:pPr algn="just">
                <a:lnSpc>
                  <a:spcPts val="2827"/>
                </a:lnSpc>
              </a:pPr>
              <a:r>
                <a:rPr lang="en-US" sz="2019">
                  <a:solidFill>
                    <a:srgbClr val="000000"/>
                  </a:solidFill>
                  <a:latin typeface="Chau Philomene"/>
                  <a:ea typeface="Chau Philomene"/>
                  <a:cs typeface="Chau Philomene"/>
                  <a:sym typeface="Chau Philomene"/>
                </a:rPr>
                <a:t>Program Run</a:t>
              </a:r>
            </a:p>
          </p:txBody>
        </p:sp>
      </p:grpSp>
      <p:sp>
        <p:nvSpPr>
          <p:cNvPr name="TextBox 9" id="9"/>
          <p:cNvSpPr txBox="true"/>
          <p:nvPr/>
        </p:nvSpPr>
        <p:spPr>
          <a:xfrm rot="0">
            <a:off x="976221" y="987507"/>
            <a:ext cx="14644723" cy="737278"/>
          </a:xfrm>
          <a:prstGeom prst="rect">
            <a:avLst/>
          </a:prstGeom>
        </p:spPr>
        <p:txBody>
          <a:bodyPr anchor="t" rtlCol="false" tIns="0" lIns="0" bIns="0" rIns="0">
            <a:spAutoFit/>
          </a:bodyPr>
          <a:lstStyle/>
          <a:p>
            <a:pPr algn="l">
              <a:lnSpc>
                <a:spcPts val="4799"/>
              </a:lnSpc>
            </a:pPr>
            <a:r>
              <a:rPr lang="en-US" b="true" sz="7499" u="sng">
                <a:solidFill>
                  <a:srgbClr val="FAFAFA"/>
                </a:solidFill>
                <a:latin typeface="Glacial Indifference Bold"/>
                <a:ea typeface="Glacial Indifference Bold"/>
                <a:cs typeface="Glacial Indifference Bold"/>
                <a:sym typeface="Glacial Indifference Bold"/>
              </a:rPr>
              <a:t>MENCARI REKOMENDASI SAHAM</a:t>
            </a:r>
          </a:p>
        </p:txBody>
      </p:sp>
      <p:grpSp>
        <p:nvGrpSpPr>
          <p:cNvPr name="Group 10" id="10"/>
          <p:cNvGrpSpPr/>
          <p:nvPr/>
        </p:nvGrpSpPr>
        <p:grpSpPr>
          <a:xfrm rot="0">
            <a:off x="8561515" y="3942122"/>
            <a:ext cx="2384251" cy="1148836"/>
            <a:chOff x="0" y="0"/>
            <a:chExt cx="3179001" cy="1531782"/>
          </a:xfrm>
        </p:grpSpPr>
        <p:grpSp>
          <p:nvGrpSpPr>
            <p:cNvPr name="Group 11" id="11"/>
            <p:cNvGrpSpPr/>
            <p:nvPr/>
          </p:nvGrpSpPr>
          <p:grpSpPr>
            <a:xfrm rot="0">
              <a:off x="0" y="0"/>
              <a:ext cx="3179001" cy="1531782"/>
              <a:chOff x="0" y="0"/>
              <a:chExt cx="1341099" cy="646200"/>
            </a:xfrm>
          </p:grpSpPr>
          <p:sp>
            <p:nvSpPr>
              <p:cNvPr name="Freeform 12" id="12"/>
              <p:cNvSpPr/>
              <p:nvPr/>
            </p:nvSpPr>
            <p:spPr>
              <a:xfrm flipH="false" flipV="false" rot="0">
                <a:off x="0" y="0"/>
                <a:ext cx="1341099" cy="646200"/>
              </a:xfrm>
              <a:custGeom>
                <a:avLst/>
                <a:gdLst/>
                <a:ahLst/>
                <a:cxnLst/>
                <a:rect r="r" b="b" t="t" l="l"/>
                <a:pathLst>
                  <a:path h="646200" w="1341099">
                    <a:moveTo>
                      <a:pt x="1137899" y="0"/>
                    </a:moveTo>
                    <a:lnTo>
                      <a:pt x="0" y="0"/>
                    </a:lnTo>
                    <a:lnTo>
                      <a:pt x="203200" y="646200"/>
                    </a:lnTo>
                    <a:lnTo>
                      <a:pt x="1341099" y="646200"/>
                    </a:lnTo>
                    <a:lnTo>
                      <a:pt x="1137899" y="0"/>
                    </a:lnTo>
                    <a:close/>
                  </a:path>
                </a:pathLst>
              </a:custGeom>
              <a:solidFill>
                <a:srgbClr val="5CE1E6"/>
              </a:solidFill>
            </p:spPr>
          </p:sp>
          <p:sp>
            <p:nvSpPr>
              <p:cNvPr name="TextBox 13" id="13"/>
              <p:cNvSpPr txBox="true"/>
              <p:nvPr/>
            </p:nvSpPr>
            <p:spPr>
              <a:xfrm>
                <a:off x="101600" y="-76200"/>
                <a:ext cx="1137899" cy="722400"/>
              </a:xfrm>
              <a:prstGeom prst="rect">
                <a:avLst/>
              </a:prstGeom>
            </p:spPr>
            <p:txBody>
              <a:bodyPr anchor="ctr" rtlCol="false" tIns="50800" lIns="50800" bIns="50800" rIns="50800"/>
              <a:lstStyle/>
              <a:p>
                <a:pPr algn="ctr">
                  <a:lnSpc>
                    <a:spcPts val="3870"/>
                  </a:lnSpc>
                </a:pPr>
              </a:p>
            </p:txBody>
          </p:sp>
        </p:grpSp>
        <p:sp>
          <p:nvSpPr>
            <p:cNvPr name="TextBox 14" id="14"/>
            <p:cNvSpPr txBox="true"/>
            <p:nvPr/>
          </p:nvSpPr>
          <p:spPr>
            <a:xfrm rot="0">
              <a:off x="876291" y="374851"/>
              <a:ext cx="1426420" cy="753504"/>
            </a:xfrm>
            <a:prstGeom prst="rect">
              <a:avLst/>
            </a:prstGeom>
          </p:spPr>
          <p:txBody>
            <a:bodyPr anchor="t" rtlCol="false" tIns="0" lIns="0" bIns="0" rIns="0">
              <a:spAutoFit/>
            </a:bodyPr>
            <a:lstStyle/>
            <a:p>
              <a:pPr algn="just">
                <a:lnSpc>
                  <a:spcPts val="2359"/>
                </a:lnSpc>
              </a:pPr>
              <a:r>
                <a:rPr lang="en-US" sz="1685">
                  <a:solidFill>
                    <a:srgbClr val="000000"/>
                  </a:solidFill>
                  <a:latin typeface="Chau Philomene"/>
                  <a:ea typeface="Chau Philomene"/>
                  <a:cs typeface="Chau Philomene"/>
                  <a:sym typeface="Chau Philomene"/>
                </a:rPr>
                <a:t>Input saham sebanyak N</a:t>
              </a:r>
            </a:p>
          </p:txBody>
        </p:sp>
      </p:grpSp>
      <p:grpSp>
        <p:nvGrpSpPr>
          <p:cNvPr name="Group 15" id="15"/>
          <p:cNvGrpSpPr/>
          <p:nvPr/>
        </p:nvGrpSpPr>
        <p:grpSpPr>
          <a:xfrm rot="0">
            <a:off x="8298583" y="6353559"/>
            <a:ext cx="2910116" cy="952572"/>
            <a:chOff x="0" y="0"/>
            <a:chExt cx="916329" cy="299943"/>
          </a:xfrm>
        </p:grpSpPr>
        <p:sp>
          <p:nvSpPr>
            <p:cNvPr name="Freeform 16" id="16"/>
            <p:cNvSpPr/>
            <p:nvPr/>
          </p:nvSpPr>
          <p:spPr>
            <a:xfrm flipH="false" flipV="false" rot="0">
              <a:off x="0" y="0"/>
              <a:ext cx="916329" cy="299943"/>
            </a:xfrm>
            <a:custGeom>
              <a:avLst/>
              <a:gdLst/>
              <a:ahLst/>
              <a:cxnLst/>
              <a:rect r="r" b="b" t="t" l="l"/>
              <a:pathLst>
                <a:path h="299943" w="916329">
                  <a:moveTo>
                    <a:pt x="135678" y="0"/>
                  </a:moveTo>
                  <a:lnTo>
                    <a:pt x="780652" y="0"/>
                  </a:lnTo>
                  <a:cubicBezTo>
                    <a:pt x="855584" y="0"/>
                    <a:pt x="916329" y="60745"/>
                    <a:pt x="916329" y="135678"/>
                  </a:cubicBezTo>
                  <a:lnTo>
                    <a:pt x="916329" y="164266"/>
                  </a:lnTo>
                  <a:cubicBezTo>
                    <a:pt x="916329" y="200250"/>
                    <a:pt x="902035" y="234760"/>
                    <a:pt x="876590" y="260204"/>
                  </a:cubicBezTo>
                  <a:cubicBezTo>
                    <a:pt x="851146" y="285649"/>
                    <a:pt x="816636" y="299943"/>
                    <a:pt x="780652" y="299943"/>
                  </a:cubicBezTo>
                  <a:lnTo>
                    <a:pt x="135678" y="299943"/>
                  </a:lnTo>
                  <a:cubicBezTo>
                    <a:pt x="60745" y="299943"/>
                    <a:pt x="0" y="239198"/>
                    <a:pt x="0" y="164266"/>
                  </a:cubicBezTo>
                  <a:lnTo>
                    <a:pt x="0" y="135678"/>
                  </a:lnTo>
                  <a:cubicBezTo>
                    <a:pt x="0" y="99694"/>
                    <a:pt x="14295" y="65184"/>
                    <a:pt x="39739" y="39739"/>
                  </a:cubicBezTo>
                  <a:cubicBezTo>
                    <a:pt x="65184" y="14295"/>
                    <a:pt x="99694" y="0"/>
                    <a:pt x="135678" y="0"/>
                  </a:cubicBezTo>
                  <a:close/>
                </a:path>
              </a:pathLst>
            </a:custGeom>
            <a:solidFill>
              <a:srgbClr val="D3D3D3"/>
            </a:solidFill>
          </p:spPr>
        </p:sp>
        <p:sp>
          <p:nvSpPr>
            <p:cNvPr name="TextBox 17" id="17"/>
            <p:cNvSpPr txBox="true"/>
            <p:nvPr/>
          </p:nvSpPr>
          <p:spPr>
            <a:xfrm>
              <a:off x="0" y="-76200"/>
              <a:ext cx="916329" cy="376143"/>
            </a:xfrm>
            <a:prstGeom prst="rect">
              <a:avLst/>
            </a:prstGeom>
          </p:spPr>
          <p:txBody>
            <a:bodyPr anchor="ctr" rtlCol="false" tIns="42491" lIns="42491" bIns="42491" rIns="42491"/>
            <a:lstStyle/>
            <a:p>
              <a:pPr algn="ctr">
                <a:lnSpc>
                  <a:spcPts val="3869"/>
                </a:lnSpc>
              </a:pPr>
            </a:p>
          </p:txBody>
        </p:sp>
      </p:grpSp>
      <p:sp>
        <p:nvSpPr>
          <p:cNvPr name="TextBox 18" id="18"/>
          <p:cNvSpPr txBox="true"/>
          <p:nvPr/>
        </p:nvSpPr>
        <p:spPr>
          <a:xfrm rot="0">
            <a:off x="9008374" y="6675766"/>
            <a:ext cx="1490532" cy="279583"/>
          </a:xfrm>
          <a:prstGeom prst="rect">
            <a:avLst/>
          </a:prstGeom>
        </p:spPr>
        <p:txBody>
          <a:bodyPr anchor="t" rtlCol="false" tIns="0" lIns="0" bIns="0" rIns="0">
            <a:spAutoFit/>
          </a:bodyPr>
          <a:lstStyle/>
          <a:p>
            <a:pPr algn="just">
              <a:lnSpc>
                <a:spcPts val="2365"/>
              </a:lnSpc>
            </a:pPr>
            <a:r>
              <a:rPr lang="en-US" sz="1689">
                <a:solidFill>
                  <a:srgbClr val="000000"/>
                </a:solidFill>
                <a:latin typeface="Chau Philomene"/>
                <a:ea typeface="Chau Philomene"/>
                <a:cs typeface="Chau Philomene"/>
                <a:sym typeface="Chau Philomene"/>
              </a:rPr>
              <a:t>Mencari nilai PBV</a:t>
            </a:r>
          </a:p>
        </p:txBody>
      </p:sp>
      <p:grpSp>
        <p:nvGrpSpPr>
          <p:cNvPr name="Group 19" id="19"/>
          <p:cNvGrpSpPr/>
          <p:nvPr/>
        </p:nvGrpSpPr>
        <p:grpSpPr>
          <a:xfrm rot="0">
            <a:off x="4775212" y="4022984"/>
            <a:ext cx="2548755" cy="1025208"/>
            <a:chOff x="0" y="0"/>
            <a:chExt cx="3398340" cy="1366944"/>
          </a:xfrm>
        </p:grpSpPr>
        <p:grpSp>
          <p:nvGrpSpPr>
            <p:cNvPr name="Group 20" id="20"/>
            <p:cNvGrpSpPr/>
            <p:nvPr/>
          </p:nvGrpSpPr>
          <p:grpSpPr>
            <a:xfrm rot="0">
              <a:off x="0" y="0"/>
              <a:ext cx="3398340" cy="1366944"/>
              <a:chOff x="0" y="0"/>
              <a:chExt cx="1196425" cy="481249"/>
            </a:xfrm>
          </p:grpSpPr>
          <p:sp>
            <p:nvSpPr>
              <p:cNvPr name="Freeform 21" id="21"/>
              <p:cNvSpPr/>
              <p:nvPr/>
            </p:nvSpPr>
            <p:spPr>
              <a:xfrm flipH="false" flipV="false" rot="0">
                <a:off x="0" y="0"/>
                <a:ext cx="1196426" cy="481249"/>
              </a:xfrm>
              <a:custGeom>
                <a:avLst/>
                <a:gdLst/>
                <a:ahLst/>
                <a:cxnLst/>
                <a:rect r="r" b="b" t="t" l="l"/>
                <a:pathLst>
                  <a:path h="481249" w="1196426">
                    <a:moveTo>
                      <a:pt x="993226" y="0"/>
                    </a:moveTo>
                    <a:lnTo>
                      <a:pt x="0" y="0"/>
                    </a:lnTo>
                    <a:lnTo>
                      <a:pt x="203200" y="481249"/>
                    </a:lnTo>
                    <a:lnTo>
                      <a:pt x="1196426" y="481249"/>
                    </a:lnTo>
                    <a:lnTo>
                      <a:pt x="993226" y="0"/>
                    </a:lnTo>
                    <a:close/>
                  </a:path>
                </a:pathLst>
              </a:custGeom>
              <a:solidFill>
                <a:srgbClr val="5CE1E6"/>
              </a:solidFill>
            </p:spPr>
          </p:sp>
          <p:sp>
            <p:nvSpPr>
              <p:cNvPr name="TextBox 22" id="22"/>
              <p:cNvSpPr txBox="true"/>
              <p:nvPr/>
            </p:nvSpPr>
            <p:spPr>
              <a:xfrm>
                <a:off x="101600" y="-76200"/>
                <a:ext cx="993225" cy="557449"/>
              </a:xfrm>
              <a:prstGeom prst="rect">
                <a:avLst/>
              </a:prstGeom>
            </p:spPr>
            <p:txBody>
              <a:bodyPr anchor="ctr" rtlCol="false" tIns="50800" lIns="50800" bIns="50800" rIns="50800"/>
              <a:lstStyle/>
              <a:p>
                <a:pPr algn="ctr">
                  <a:lnSpc>
                    <a:spcPts val="3869"/>
                  </a:lnSpc>
                </a:pPr>
              </a:p>
            </p:txBody>
          </p:sp>
        </p:grpSp>
        <p:sp>
          <p:nvSpPr>
            <p:cNvPr name="TextBox 23" id="23"/>
            <p:cNvSpPr txBox="true"/>
            <p:nvPr/>
          </p:nvSpPr>
          <p:spPr>
            <a:xfrm rot="0">
              <a:off x="936751" y="435785"/>
              <a:ext cx="1524837" cy="447749"/>
            </a:xfrm>
            <a:prstGeom prst="rect">
              <a:avLst/>
            </a:prstGeom>
          </p:spPr>
          <p:txBody>
            <a:bodyPr anchor="t" rtlCol="false" tIns="0" lIns="0" bIns="0" rIns="0">
              <a:spAutoFit/>
            </a:bodyPr>
            <a:lstStyle/>
            <a:p>
              <a:pPr algn="just">
                <a:lnSpc>
                  <a:spcPts val="2827"/>
                </a:lnSpc>
              </a:pPr>
              <a:r>
                <a:rPr lang="en-US" sz="2019">
                  <a:solidFill>
                    <a:srgbClr val="000000"/>
                  </a:solidFill>
                  <a:latin typeface="Chau Philomene"/>
                  <a:ea typeface="Chau Philomene"/>
                  <a:cs typeface="Chau Philomene"/>
                  <a:sym typeface="Chau Philomene"/>
                </a:rPr>
                <a:t>N = ?</a:t>
              </a:r>
            </a:p>
          </p:txBody>
        </p:sp>
      </p:grpSp>
      <p:grpSp>
        <p:nvGrpSpPr>
          <p:cNvPr name="Group 24" id="24"/>
          <p:cNvGrpSpPr/>
          <p:nvPr/>
        </p:nvGrpSpPr>
        <p:grpSpPr>
          <a:xfrm rot="0">
            <a:off x="8298583" y="8305728"/>
            <a:ext cx="2910116" cy="952572"/>
            <a:chOff x="0" y="0"/>
            <a:chExt cx="916329" cy="299943"/>
          </a:xfrm>
        </p:grpSpPr>
        <p:sp>
          <p:nvSpPr>
            <p:cNvPr name="Freeform 25" id="25"/>
            <p:cNvSpPr/>
            <p:nvPr/>
          </p:nvSpPr>
          <p:spPr>
            <a:xfrm flipH="false" flipV="false" rot="0">
              <a:off x="0" y="0"/>
              <a:ext cx="916329" cy="299943"/>
            </a:xfrm>
            <a:custGeom>
              <a:avLst/>
              <a:gdLst/>
              <a:ahLst/>
              <a:cxnLst/>
              <a:rect r="r" b="b" t="t" l="l"/>
              <a:pathLst>
                <a:path h="299943" w="916329">
                  <a:moveTo>
                    <a:pt x="135678" y="0"/>
                  </a:moveTo>
                  <a:lnTo>
                    <a:pt x="780652" y="0"/>
                  </a:lnTo>
                  <a:cubicBezTo>
                    <a:pt x="855584" y="0"/>
                    <a:pt x="916329" y="60745"/>
                    <a:pt x="916329" y="135678"/>
                  </a:cubicBezTo>
                  <a:lnTo>
                    <a:pt x="916329" y="164266"/>
                  </a:lnTo>
                  <a:cubicBezTo>
                    <a:pt x="916329" y="200250"/>
                    <a:pt x="902035" y="234760"/>
                    <a:pt x="876590" y="260204"/>
                  </a:cubicBezTo>
                  <a:cubicBezTo>
                    <a:pt x="851146" y="285649"/>
                    <a:pt x="816636" y="299943"/>
                    <a:pt x="780652" y="299943"/>
                  </a:cubicBezTo>
                  <a:lnTo>
                    <a:pt x="135678" y="299943"/>
                  </a:lnTo>
                  <a:cubicBezTo>
                    <a:pt x="60745" y="299943"/>
                    <a:pt x="0" y="239198"/>
                    <a:pt x="0" y="164266"/>
                  </a:cubicBezTo>
                  <a:lnTo>
                    <a:pt x="0" y="135678"/>
                  </a:lnTo>
                  <a:cubicBezTo>
                    <a:pt x="0" y="99694"/>
                    <a:pt x="14295" y="65184"/>
                    <a:pt x="39739" y="39739"/>
                  </a:cubicBezTo>
                  <a:cubicBezTo>
                    <a:pt x="65184" y="14295"/>
                    <a:pt x="99694" y="0"/>
                    <a:pt x="135678" y="0"/>
                  </a:cubicBezTo>
                  <a:close/>
                </a:path>
              </a:pathLst>
            </a:custGeom>
            <a:solidFill>
              <a:srgbClr val="D3D3D3"/>
            </a:solidFill>
          </p:spPr>
        </p:sp>
        <p:sp>
          <p:nvSpPr>
            <p:cNvPr name="TextBox 26" id="26"/>
            <p:cNvSpPr txBox="true"/>
            <p:nvPr/>
          </p:nvSpPr>
          <p:spPr>
            <a:xfrm>
              <a:off x="0" y="-76200"/>
              <a:ext cx="916329" cy="376143"/>
            </a:xfrm>
            <a:prstGeom prst="rect">
              <a:avLst/>
            </a:prstGeom>
          </p:spPr>
          <p:txBody>
            <a:bodyPr anchor="ctr" rtlCol="false" tIns="42491" lIns="42491" bIns="42491" rIns="42491"/>
            <a:lstStyle/>
            <a:p>
              <a:pPr algn="ctr">
                <a:lnSpc>
                  <a:spcPts val="3869"/>
                </a:lnSpc>
              </a:pPr>
            </a:p>
          </p:txBody>
        </p:sp>
      </p:grpSp>
      <p:sp>
        <p:nvSpPr>
          <p:cNvPr name="TextBox 27" id="27"/>
          <p:cNvSpPr txBox="true"/>
          <p:nvPr/>
        </p:nvSpPr>
        <p:spPr>
          <a:xfrm rot="0">
            <a:off x="8937944" y="8627935"/>
            <a:ext cx="1631393" cy="279583"/>
          </a:xfrm>
          <a:prstGeom prst="rect">
            <a:avLst/>
          </a:prstGeom>
        </p:spPr>
        <p:txBody>
          <a:bodyPr anchor="t" rtlCol="false" tIns="0" lIns="0" bIns="0" rIns="0">
            <a:spAutoFit/>
          </a:bodyPr>
          <a:lstStyle/>
          <a:p>
            <a:pPr algn="just">
              <a:lnSpc>
                <a:spcPts val="2365"/>
              </a:lnSpc>
            </a:pPr>
            <a:r>
              <a:rPr lang="en-US" sz="1689">
                <a:solidFill>
                  <a:srgbClr val="000000"/>
                </a:solidFill>
                <a:latin typeface="Chau Philomene"/>
                <a:ea typeface="Chau Philomene"/>
                <a:cs typeface="Chau Philomene"/>
                <a:sym typeface="Chau Philomene"/>
              </a:rPr>
              <a:t>Menyortir nila PBV</a:t>
            </a:r>
          </a:p>
        </p:txBody>
      </p:sp>
      <p:grpSp>
        <p:nvGrpSpPr>
          <p:cNvPr name="Group 28" id="28"/>
          <p:cNvGrpSpPr/>
          <p:nvPr/>
        </p:nvGrpSpPr>
        <p:grpSpPr>
          <a:xfrm rot="0">
            <a:off x="12616673" y="8233092"/>
            <a:ext cx="3004271" cy="1025208"/>
            <a:chOff x="0" y="0"/>
            <a:chExt cx="1410252" cy="481249"/>
          </a:xfrm>
        </p:grpSpPr>
        <p:sp>
          <p:nvSpPr>
            <p:cNvPr name="Freeform 29" id="29"/>
            <p:cNvSpPr/>
            <p:nvPr/>
          </p:nvSpPr>
          <p:spPr>
            <a:xfrm flipH="false" flipV="false" rot="0">
              <a:off x="0" y="0"/>
              <a:ext cx="1410252" cy="481249"/>
            </a:xfrm>
            <a:custGeom>
              <a:avLst/>
              <a:gdLst/>
              <a:ahLst/>
              <a:cxnLst/>
              <a:rect r="r" b="b" t="t" l="l"/>
              <a:pathLst>
                <a:path h="481249" w="1410252">
                  <a:moveTo>
                    <a:pt x="1207052" y="0"/>
                  </a:moveTo>
                  <a:lnTo>
                    <a:pt x="0" y="0"/>
                  </a:lnTo>
                  <a:lnTo>
                    <a:pt x="203200" y="481249"/>
                  </a:lnTo>
                  <a:lnTo>
                    <a:pt x="1410252" y="481249"/>
                  </a:lnTo>
                  <a:lnTo>
                    <a:pt x="1207052" y="0"/>
                  </a:lnTo>
                  <a:close/>
                </a:path>
              </a:pathLst>
            </a:custGeom>
            <a:solidFill>
              <a:srgbClr val="5CE1E6"/>
            </a:solidFill>
          </p:spPr>
        </p:sp>
        <p:sp>
          <p:nvSpPr>
            <p:cNvPr name="TextBox 30" id="30"/>
            <p:cNvSpPr txBox="true"/>
            <p:nvPr/>
          </p:nvSpPr>
          <p:spPr>
            <a:xfrm>
              <a:off x="101600" y="-76200"/>
              <a:ext cx="1207052" cy="557449"/>
            </a:xfrm>
            <a:prstGeom prst="rect">
              <a:avLst/>
            </a:prstGeom>
          </p:spPr>
          <p:txBody>
            <a:bodyPr anchor="ctr" rtlCol="false" tIns="50800" lIns="50800" bIns="50800" rIns="50800"/>
            <a:lstStyle/>
            <a:p>
              <a:pPr algn="ctr">
                <a:lnSpc>
                  <a:spcPts val="3869"/>
                </a:lnSpc>
              </a:pPr>
            </a:p>
          </p:txBody>
        </p:sp>
      </p:grpSp>
      <p:sp>
        <p:nvSpPr>
          <p:cNvPr name="TextBox 31" id="31"/>
          <p:cNvSpPr txBox="true"/>
          <p:nvPr/>
        </p:nvSpPr>
        <p:spPr>
          <a:xfrm rot="0">
            <a:off x="13102119" y="8518342"/>
            <a:ext cx="2033379" cy="347718"/>
          </a:xfrm>
          <a:prstGeom prst="rect">
            <a:avLst/>
          </a:prstGeom>
        </p:spPr>
        <p:txBody>
          <a:bodyPr anchor="t" rtlCol="false" tIns="0" lIns="0" bIns="0" rIns="0">
            <a:spAutoFit/>
          </a:bodyPr>
          <a:lstStyle/>
          <a:p>
            <a:pPr algn="just">
              <a:lnSpc>
                <a:spcPts val="2827"/>
              </a:lnSpc>
            </a:pPr>
            <a:r>
              <a:rPr lang="en-US" sz="2019">
                <a:solidFill>
                  <a:srgbClr val="000000"/>
                </a:solidFill>
                <a:latin typeface="Chau Philomene"/>
                <a:ea typeface="Chau Philomene"/>
                <a:cs typeface="Chau Philomene"/>
                <a:sym typeface="Chau Philomene"/>
              </a:rPr>
              <a:t>Rekomendasi saham</a:t>
            </a:r>
          </a:p>
        </p:txBody>
      </p:sp>
      <p:sp>
        <p:nvSpPr>
          <p:cNvPr name="AutoShape 32" id="32"/>
          <p:cNvSpPr/>
          <p:nvPr/>
        </p:nvSpPr>
        <p:spPr>
          <a:xfrm>
            <a:off x="3380223" y="4516540"/>
            <a:ext cx="1394989" cy="19047"/>
          </a:xfrm>
          <a:prstGeom prst="line">
            <a:avLst/>
          </a:prstGeom>
          <a:ln cap="flat" w="38100">
            <a:solidFill>
              <a:srgbClr val="FFFFFF"/>
            </a:solidFill>
            <a:prstDash val="solid"/>
            <a:headEnd type="none" len="sm" w="sm"/>
            <a:tailEnd type="arrow" len="sm" w="med"/>
          </a:ln>
        </p:spPr>
      </p:sp>
      <p:sp>
        <p:nvSpPr>
          <p:cNvPr name="AutoShape 33" id="33"/>
          <p:cNvSpPr/>
          <p:nvPr/>
        </p:nvSpPr>
        <p:spPr>
          <a:xfrm flipV="true">
            <a:off x="7323968" y="4516540"/>
            <a:ext cx="1237548" cy="19047"/>
          </a:xfrm>
          <a:prstGeom prst="line">
            <a:avLst/>
          </a:prstGeom>
          <a:ln cap="flat" w="38100">
            <a:solidFill>
              <a:srgbClr val="FFFFFF"/>
            </a:solidFill>
            <a:prstDash val="solid"/>
            <a:headEnd type="none" len="sm" w="sm"/>
            <a:tailEnd type="arrow" len="sm" w="med"/>
          </a:ln>
        </p:spPr>
      </p:sp>
      <p:sp>
        <p:nvSpPr>
          <p:cNvPr name="AutoShape 34" id="34"/>
          <p:cNvSpPr/>
          <p:nvPr/>
        </p:nvSpPr>
        <p:spPr>
          <a:xfrm>
            <a:off x="9753641" y="5090959"/>
            <a:ext cx="0" cy="1262601"/>
          </a:xfrm>
          <a:prstGeom prst="line">
            <a:avLst/>
          </a:prstGeom>
          <a:ln cap="flat" w="38100">
            <a:solidFill>
              <a:srgbClr val="FFFFFF"/>
            </a:solidFill>
            <a:prstDash val="solid"/>
            <a:headEnd type="none" len="sm" w="sm"/>
            <a:tailEnd type="arrow" len="sm" w="med"/>
          </a:ln>
        </p:spPr>
      </p:sp>
      <p:sp>
        <p:nvSpPr>
          <p:cNvPr name="AutoShape 35" id="35"/>
          <p:cNvSpPr/>
          <p:nvPr/>
        </p:nvSpPr>
        <p:spPr>
          <a:xfrm>
            <a:off x="9753641" y="7306132"/>
            <a:ext cx="0" cy="999596"/>
          </a:xfrm>
          <a:prstGeom prst="line">
            <a:avLst/>
          </a:prstGeom>
          <a:ln cap="flat" w="38100">
            <a:solidFill>
              <a:srgbClr val="FFFFFF"/>
            </a:solidFill>
            <a:prstDash val="solid"/>
            <a:headEnd type="none" len="sm" w="sm"/>
            <a:tailEnd type="arrow" len="sm" w="med"/>
          </a:ln>
        </p:spPr>
      </p:sp>
      <p:sp>
        <p:nvSpPr>
          <p:cNvPr name="AutoShape 36" id="36"/>
          <p:cNvSpPr/>
          <p:nvPr/>
        </p:nvSpPr>
        <p:spPr>
          <a:xfrm flipV="true">
            <a:off x="11378833" y="8735061"/>
            <a:ext cx="1237548" cy="19047"/>
          </a:xfrm>
          <a:prstGeom prst="line">
            <a:avLst/>
          </a:prstGeom>
          <a:ln cap="flat" w="38100">
            <a:solidFill>
              <a:srgbClr val="FFFFFF"/>
            </a:solidFill>
            <a:prstDash val="solid"/>
            <a:headEnd type="none" len="sm" w="sm"/>
            <a:tailEnd type="arrow" len="sm" w="med"/>
          </a:ln>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0">
            <a:off x="-1743887" y="746642"/>
            <a:ext cx="12787517" cy="11860422"/>
          </a:xfrm>
          <a:custGeom>
            <a:avLst/>
            <a:gdLst/>
            <a:ahLst/>
            <a:cxnLst/>
            <a:rect r="r" b="b" t="t" l="l"/>
            <a:pathLst>
              <a:path h="11860422" w="12787517">
                <a:moveTo>
                  <a:pt x="12787517" y="0"/>
                </a:moveTo>
                <a:lnTo>
                  <a:pt x="0" y="0"/>
                </a:lnTo>
                <a:lnTo>
                  <a:pt x="0" y="11860422"/>
                </a:lnTo>
                <a:lnTo>
                  <a:pt x="12787517" y="11860422"/>
                </a:lnTo>
                <a:lnTo>
                  <a:pt x="12787517" y="0"/>
                </a:lnTo>
                <a:close/>
              </a:path>
            </a:pathLst>
          </a:custGeom>
          <a:blipFill>
            <a:blip r:embed="rId2">
              <a:alphaModFix amt="64000"/>
            </a:blip>
            <a:stretch>
              <a:fillRect l="0" t="0" r="0" b="0"/>
            </a:stretch>
          </a:blipFill>
        </p:spPr>
      </p:sp>
      <p:sp>
        <p:nvSpPr>
          <p:cNvPr name="Freeform 3" id="3"/>
          <p:cNvSpPr/>
          <p:nvPr/>
        </p:nvSpPr>
        <p:spPr>
          <a:xfrm flipH="true" flipV="false" rot="9004115">
            <a:off x="8088925" y="-4609074"/>
            <a:ext cx="10120745" cy="9386991"/>
          </a:xfrm>
          <a:custGeom>
            <a:avLst/>
            <a:gdLst/>
            <a:ahLst/>
            <a:cxnLst/>
            <a:rect r="r" b="b" t="t" l="l"/>
            <a:pathLst>
              <a:path h="9386991" w="10120745">
                <a:moveTo>
                  <a:pt x="10120745" y="0"/>
                </a:moveTo>
                <a:lnTo>
                  <a:pt x="0" y="0"/>
                </a:lnTo>
                <a:lnTo>
                  <a:pt x="0" y="9386991"/>
                </a:lnTo>
                <a:lnTo>
                  <a:pt x="10120745" y="9386991"/>
                </a:lnTo>
                <a:lnTo>
                  <a:pt x="10120745" y="0"/>
                </a:lnTo>
                <a:close/>
              </a:path>
            </a:pathLst>
          </a:custGeom>
          <a:blipFill>
            <a:blip r:embed="rId2">
              <a:alphaModFix amt="64000"/>
            </a:blip>
            <a:stretch>
              <a:fillRect l="0" t="0" r="0" b="0"/>
            </a:stretch>
          </a:blipFill>
        </p:spPr>
      </p:sp>
      <p:sp>
        <p:nvSpPr>
          <p:cNvPr name="TextBox 4" id="4"/>
          <p:cNvSpPr txBox="true"/>
          <p:nvPr/>
        </p:nvSpPr>
        <p:spPr>
          <a:xfrm rot="0">
            <a:off x="3574740" y="3228310"/>
            <a:ext cx="11128994" cy="2409620"/>
          </a:xfrm>
          <a:prstGeom prst="rect">
            <a:avLst/>
          </a:prstGeom>
        </p:spPr>
        <p:txBody>
          <a:bodyPr anchor="t" rtlCol="false" tIns="0" lIns="0" bIns="0" rIns="0">
            <a:spAutoFit/>
          </a:bodyPr>
          <a:lstStyle/>
          <a:p>
            <a:pPr algn="ctr">
              <a:lnSpc>
                <a:spcPts val="17317"/>
              </a:lnSpc>
            </a:pPr>
            <a:r>
              <a:rPr lang="en-US" b="true" sz="19904">
                <a:solidFill>
                  <a:srgbClr val="FFFFFF"/>
                </a:solidFill>
                <a:latin typeface="Glacial Indifference Bold"/>
                <a:ea typeface="Glacial Indifference Bold"/>
                <a:cs typeface="Glacial Indifference Bold"/>
                <a:sym typeface="Glacial Indifference Bold"/>
              </a:rPr>
              <a:t>THANK</a:t>
            </a:r>
          </a:p>
        </p:txBody>
      </p:sp>
      <p:sp>
        <p:nvSpPr>
          <p:cNvPr name="TextBox 5" id="5"/>
          <p:cNvSpPr txBox="true"/>
          <p:nvPr/>
        </p:nvSpPr>
        <p:spPr>
          <a:xfrm rot="0">
            <a:off x="3584265" y="5306296"/>
            <a:ext cx="11128994" cy="2409620"/>
          </a:xfrm>
          <a:prstGeom prst="rect">
            <a:avLst/>
          </a:prstGeom>
        </p:spPr>
        <p:txBody>
          <a:bodyPr anchor="t" rtlCol="false" tIns="0" lIns="0" bIns="0" rIns="0">
            <a:spAutoFit/>
          </a:bodyPr>
          <a:lstStyle/>
          <a:p>
            <a:pPr algn="ctr">
              <a:lnSpc>
                <a:spcPts val="17317"/>
              </a:lnSpc>
            </a:pPr>
            <a:r>
              <a:rPr lang="en-US" b="true" sz="19904">
                <a:solidFill>
                  <a:srgbClr val="FFFFFF"/>
                </a:solidFill>
                <a:latin typeface="Glacial Indifference Bold"/>
                <a:ea typeface="Glacial Indifference Bold"/>
                <a:cs typeface="Glacial Indifference Bold"/>
                <a:sym typeface="Glacial Indifference Bold"/>
              </a:rPr>
              <a:t>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0">
            <a:off x="-3074957" y="-2262194"/>
            <a:ext cx="7589563" cy="7039320"/>
          </a:xfrm>
          <a:custGeom>
            <a:avLst/>
            <a:gdLst/>
            <a:ahLst/>
            <a:cxnLst/>
            <a:rect r="r" b="b" t="t" l="l"/>
            <a:pathLst>
              <a:path h="7039320" w="7589563">
                <a:moveTo>
                  <a:pt x="7589563" y="0"/>
                </a:moveTo>
                <a:lnTo>
                  <a:pt x="0" y="0"/>
                </a:lnTo>
                <a:lnTo>
                  <a:pt x="0" y="7039320"/>
                </a:lnTo>
                <a:lnTo>
                  <a:pt x="7589563" y="7039320"/>
                </a:lnTo>
                <a:lnTo>
                  <a:pt x="7589563" y="0"/>
                </a:lnTo>
                <a:close/>
              </a:path>
            </a:pathLst>
          </a:custGeom>
          <a:blipFill>
            <a:blip r:embed="rId2">
              <a:alphaModFix amt="64000"/>
            </a:blip>
            <a:stretch>
              <a:fillRect l="0" t="0" r="0" b="0"/>
            </a:stretch>
          </a:blipFill>
        </p:spPr>
      </p:sp>
      <p:sp>
        <p:nvSpPr>
          <p:cNvPr name="Freeform 3" id="3"/>
          <p:cNvSpPr/>
          <p:nvPr/>
        </p:nvSpPr>
        <p:spPr>
          <a:xfrm flipH="true" flipV="false" rot="0">
            <a:off x="10826211" y="2969675"/>
            <a:ext cx="11854602" cy="10995143"/>
          </a:xfrm>
          <a:custGeom>
            <a:avLst/>
            <a:gdLst/>
            <a:ahLst/>
            <a:cxnLst/>
            <a:rect r="r" b="b" t="t" l="l"/>
            <a:pathLst>
              <a:path h="10995143" w="11854602">
                <a:moveTo>
                  <a:pt x="11854602" y="0"/>
                </a:moveTo>
                <a:lnTo>
                  <a:pt x="0" y="0"/>
                </a:lnTo>
                <a:lnTo>
                  <a:pt x="0" y="10995143"/>
                </a:lnTo>
                <a:lnTo>
                  <a:pt x="11854602" y="10995143"/>
                </a:lnTo>
                <a:lnTo>
                  <a:pt x="11854602" y="0"/>
                </a:lnTo>
                <a:close/>
              </a:path>
            </a:pathLst>
          </a:custGeom>
          <a:blipFill>
            <a:blip r:embed="rId2">
              <a:alphaModFix amt="64000"/>
            </a:blip>
            <a:stretch>
              <a:fillRect l="0" t="0" r="0" b="0"/>
            </a:stretch>
          </a:blipFill>
        </p:spPr>
      </p:sp>
      <p:sp>
        <p:nvSpPr>
          <p:cNvPr name="AutoShape 4" id="4"/>
          <p:cNvSpPr/>
          <p:nvPr/>
        </p:nvSpPr>
        <p:spPr>
          <a:xfrm>
            <a:off x="17458362" y="6889310"/>
            <a:ext cx="0" cy="6492240"/>
          </a:xfrm>
          <a:prstGeom prst="line">
            <a:avLst/>
          </a:prstGeom>
          <a:ln cap="flat" w="38100">
            <a:solidFill>
              <a:srgbClr val="FFFFFF"/>
            </a:solidFill>
            <a:prstDash val="solid"/>
            <a:headEnd type="none" len="sm" w="sm"/>
            <a:tailEnd type="none" len="sm" w="sm"/>
          </a:ln>
        </p:spPr>
      </p:sp>
      <p:sp>
        <p:nvSpPr>
          <p:cNvPr name="Freeform 5" id="5"/>
          <p:cNvSpPr/>
          <p:nvPr/>
        </p:nvSpPr>
        <p:spPr>
          <a:xfrm flipH="false" flipV="false" rot="0">
            <a:off x="1284403" y="5352967"/>
            <a:ext cx="368761" cy="368761"/>
          </a:xfrm>
          <a:custGeom>
            <a:avLst/>
            <a:gdLst/>
            <a:ahLst/>
            <a:cxnLst/>
            <a:rect r="r" b="b" t="t" l="l"/>
            <a:pathLst>
              <a:path h="368761" w="368761">
                <a:moveTo>
                  <a:pt x="0" y="0"/>
                </a:moveTo>
                <a:lnTo>
                  <a:pt x="368761" y="0"/>
                </a:lnTo>
                <a:lnTo>
                  <a:pt x="368761" y="368761"/>
                </a:lnTo>
                <a:lnTo>
                  <a:pt x="0" y="3687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284403" y="6704930"/>
            <a:ext cx="368761" cy="368761"/>
          </a:xfrm>
          <a:custGeom>
            <a:avLst/>
            <a:gdLst/>
            <a:ahLst/>
            <a:cxnLst/>
            <a:rect r="r" b="b" t="t" l="l"/>
            <a:pathLst>
              <a:path h="368761" w="368761">
                <a:moveTo>
                  <a:pt x="0" y="0"/>
                </a:moveTo>
                <a:lnTo>
                  <a:pt x="368761" y="0"/>
                </a:lnTo>
                <a:lnTo>
                  <a:pt x="368761" y="368761"/>
                </a:lnTo>
                <a:lnTo>
                  <a:pt x="0" y="36876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1284403" y="8056893"/>
            <a:ext cx="368761" cy="368761"/>
          </a:xfrm>
          <a:custGeom>
            <a:avLst/>
            <a:gdLst/>
            <a:ahLst/>
            <a:cxnLst/>
            <a:rect r="r" b="b" t="t" l="l"/>
            <a:pathLst>
              <a:path h="368761" w="368761">
                <a:moveTo>
                  <a:pt x="0" y="0"/>
                </a:moveTo>
                <a:lnTo>
                  <a:pt x="368761" y="0"/>
                </a:lnTo>
                <a:lnTo>
                  <a:pt x="368761" y="368760"/>
                </a:lnTo>
                <a:lnTo>
                  <a:pt x="0" y="36876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16006699" y="1028700"/>
            <a:ext cx="1252601" cy="1252601"/>
          </a:xfrm>
          <a:custGeom>
            <a:avLst/>
            <a:gdLst/>
            <a:ahLst/>
            <a:cxnLst/>
            <a:rect r="r" b="b" t="t" l="l"/>
            <a:pathLst>
              <a:path h="1252601" w="1252601">
                <a:moveTo>
                  <a:pt x="0" y="0"/>
                </a:moveTo>
                <a:lnTo>
                  <a:pt x="1252601" y="0"/>
                </a:lnTo>
                <a:lnTo>
                  <a:pt x="1252601" y="1252601"/>
                </a:lnTo>
                <a:lnTo>
                  <a:pt x="0" y="125260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9" id="9"/>
          <p:cNvSpPr/>
          <p:nvPr/>
        </p:nvSpPr>
        <p:spPr>
          <a:xfrm>
            <a:off x="16772562" y="7600313"/>
            <a:ext cx="0" cy="6492240"/>
          </a:xfrm>
          <a:prstGeom prst="line">
            <a:avLst/>
          </a:prstGeom>
          <a:ln cap="flat" w="38100">
            <a:solidFill>
              <a:srgbClr val="FFFFFF"/>
            </a:solidFill>
            <a:prstDash val="solid"/>
            <a:headEnd type="none" len="sm" w="sm"/>
            <a:tailEnd type="none" len="sm" w="sm"/>
          </a:ln>
        </p:spPr>
      </p:sp>
      <p:sp>
        <p:nvSpPr>
          <p:cNvPr name="AutoShape 10" id="10"/>
          <p:cNvSpPr/>
          <p:nvPr/>
        </p:nvSpPr>
        <p:spPr>
          <a:xfrm>
            <a:off x="16086762" y="8425653"/>
            <a:ext cx="0" cy="6492240"/>
          </a:xfrm>
          <a:prstGeom prst="line">
            <a:avLst/>
          </a:prstGeom>
          <a:ln cap="flat" w="38100">
            <a:solidFill>
              <a:srgbClr val="FFFFFF"/>
            </a:solidFill>
            <a:prstDash val="solid"/>
            <a:headEnd type="none" len="sm" w="sm"/>
            <a:tailEnd type="none" len="sm" w="sm"/>
          </a:ln>
        </p:spPr>
      </p:sp>
      <p:sp>
        <p:nvSpPr>
          <p:cNvPr name="AutoShape 11" id="11"/>
          <p:cNvSpPr/>
          <p:nvPr/>
        </p:nvSpPr>
        <p:spPr>
          <a:xfrm>
            <a:off x="15400962" y="9258300"/>
            <a:ext cx="0" cy="6492240"/>
          </a:xfrm>
          <a:prstGeom prst="line">
            <a:avLst/>
          </a:prstGeom>
          <a:ln cap="flat" w="38100">
            <a:solidFill>
              <a:srgbClr val="FFFFFF"/>
            </a:solidFill>
            <a:prstDash val="solid"/>
            <a:headEnd type="none" len="sm" w="sm"/>
            <a:tailEnd type="none" len="sm" w="sm"/>
          </a:ln>
        </p:spPr>
      </p:sp>
      <p:sp>
        <p:nvSpPr>
          <p:cNvPr name="TextBox 12" id="12"/>
          <p:cNvSpPr txBox="true"/>
          <p:nvPr/>
        </p:nvSpPr>
        <p:spPr>
          <a:xfrm rot="0">
            <a:off x="1284403" y="2567818"/>
            <a:ext cx="8396743" cy="1215324"/>
          </a:xfrm>
          <a:prstGeom prst="rect">
            <a:avLst/>
          </a:prstGeom>
        </p:spPr>
        <p:txBody>
          <a:bodyPr anchor="t" rtlCol="false" tIns="0" lIns="0" bIns="0" rIns="0">
            <a:spAutoFit/>
          </a:bodyPr>
          <a:lstStyle/>
          <a:p>
            <a:pPr algn="l">
              <a:lnSpc>
                <a:spcPts val="7832"/>
              </a:lnSpc>
            </a:pPr>
            <a:r>
              <a:rPr lang="en-US" sz="12238" b="true">
                <a:solidFill>
                  <a:srgbClr val="FFFFFF"/>
                </a:solidFill>
                <a:latin typeface="Glacial Indifference Bold"/>
                <a:ea typeface="Glacial Indifference Bold"/>
                <a:cs typeface="Glacial Indifference Bold"/>
                <a:sym typeface="Glacial Indifference Bold"/>
              </a:rPr>
              <a:t>ANGGOTA</a:t>
            </a:r>
          </a:p>
        </p:txBody>
      </p:sp>
      <p:sp>
        <p:nvSpPr>
          <p:cNvPr name="TextBox 13" id="13"/>
          <p:cNvSpPr txBox="true"/>
          <p:nvPr/>
        </p:nvSpPr>
        <p:spPr>
          <a:xfrm rot="0">
            <a:off x="2047910" y="5116642"/>
            <a:ext cx="3652342" cy="671599"/>
          </a:xfrm>
          <a:prstGeom prst="rect">
            <a:avLst/>
          </a:prstGeom>
        </p:spPr>
        <p:txBody>
          <a:bodyPr anchor="t" rtlCol="false" tIns="0" lIns="0" bIns="0" rIns="0">
            <a:spAutoFit/>
          </a:bodyPr>
          <a:lstStyle/>
          <a:p>
            <a:pPr algn="l">
              <a:lnSpc>
                <a:spcPts val="5844"/>
              </a:lnSpc>
            </a:pPr>
            <a:r>
              <a:rPr lang="en-US" sz="3339">
                <a:solidFill>
                  <a:srgbClr val="FFFFFF"/>
                </a:solidFill>
                <a:latin typeface="DM Sans"/>
                <a:ea typeface="DM Sans"/>
                <a:cs typeface="DM Sans"/>
                <a:sym typeface="DM Sans"/>
              </a:rPr>
              <a:t>Chelsea</a:t>
            </a:r>
          </a:p>
        </p:txBody>
      </p:sp>
      <p:sp>
        <p:nvSpPr>
          <p:cNvPr name="TextBox 14" id="14"/>
          <p:cNvSpPr txBox="true"/>
          <p:nvPr/>
        </p:nvSpPr>
        <p:spPr>
          <a:xfrm rot="0">
            <a:off x="2047910" y="6468605"/>
            <a:ext cx="4304148" cy="671599"/>
          </a:xfrm>
          <a:prstGeom prst="rect">
            <a:avLst/>
          </a:prstGeom>
        </p:spPr>
        <p:txBody>
          <a:bodyPr anchor="t" rtlCol="false" tIns="0" lIns="0" bIns="0" rIns="0">
            <a:spAutoFit/>
          </a:bodyPr>
          <a:lstStyle/>
          <a:p>
            <a:pPr algn="l">
              <a:lnSpc>
                <a:spcPts val="5844"/>
              </a:lnSpc>
            </a:pPr>
            <a:r>
              <a:rPr lang="en-US" sz="3339">
                <a:solidFill>
                  <a:srgbClr val="FFFFFF"/>
                </a:solidFill>
                <a:latin typeface="DM Sans"/>
                <a:ea typeface="DM Sans"/>
                <a:cs typeface="DM Sans"/>
                <a:sym typeface="DM Sans"/>
              </a:rPr>
              <a:t>Izzah Naufalia Adilla</a:t>
            </a:r>
          </a:p>
        </p:txBody>
      </p:sp>
      <p:sp>
        <p:nvSpPr>
          <p:cNvPr name="TextBox 15" id="15"/>
          <p:cNvSpPr txBox="true"/>
          <p:nvPr/>
        </p:nvSpPr>
        <p:spPr>
          <a:xfrm rot="0">
            <a:off x="2047910" y="7820568"/>
            <a:ext cx="3652342" cy="671599"/>
          </a:xfrm>
          <a:prstGeom prst="rect">
            <a:avLst/>
          </a:prstGeom>
        </p:spPr>
        <p:txBody>
          <a:bodyPr anchor="t" rtlCol="false" tIns="0" lIns="0" bIns="0" rIns="0">
            <a:spAutoFit/>
          </a:bodyPr>
          <a:lstStyle/>
          <a:p>
            <a:pPr algn="l">
              <a:lnSpc>
                <a:spcPts val="5844"/>
              </a:lnSpc>
            </a:pPr>
            <a:r>
              <a:rPr lang="en-US" sz="3339">
                <a:solidFill>
                  <a:srgbClr val="FFFFFF"/>
                </a:solidFill>
                <a:latin typeface="DM Sans"/>
                <a:ea typeface="DM Sans"/>
                <a:cs typeface="DM Sans"/>
                <a:sym typeface="DM Sans"/>
              </a:rPr>
              <a:t>Syauqi Nabil Tasri</a:t>
            </a:r>
          </a:p>
        </p:txBody>
      </p:sp>
      <p:sp>
        <p:nvSpPr>
          <p:cNvPr name="TextBox 16" id="16"/>
          <p:cNvSpPr txBox="true"/>
          <p:nvPr/>
        </p:nvSpPr>
        <p:spPr>
          <a:xfrm rot="0">
            <a:off x="2047910" y="5891194"/>
            <a:ext cx="4888883" cy="355419"/>
          </a:xfrm>
          <a:prstGeom prst="rect">
            <a:avLst/>
          </a:prstGeom>
        </p:spPr>
        <p:txBody>
          <a:bodyPr anchor="t" rtlCol="false" tIns="0" lIns="0" bIns="0" rIns="0">
            <a:spAutoFit/>
          </a:bodyPr>
          <a:lstStyle/>
          <a:p>
            <a:pPr algn="l">
              <a:lnSpc>
                <a:spcPts val="2734"/>
              </a:lnSpc>
              <a:spcBef>
                <a:spcPct val="0"/>
              </a:spcBef>
            </a:pPr>
            <a:r>
              <a:rPr lang="en-US" sz="2485">
                <a:solidFill>
                  <a:srgbClr val="FFFFFF"/>
                </a:solidFill>
                <a:latin typeface="DM Sans"/>
                <a:ea typeface="DM Sans"/>
                <a:cs typeface="DM Sans"/>
                <a:sym typeface="DM Sans"/>
              </a:rPr>
              <a:t>5054241010</a:t>
            </a:r>
          </a:p>
        </p:txBody>
      </p:sp>
      <p:sp>
        <p:nvSpPr>
          <p:cNvPr name="TextBox 17" id="17"/>
          <p:cNvSpPr txBox="true"/>
          <p:nvPr/>
        </p:nvSpPr>
        <p:spPr>
          <a:xfrm rot="0">
            <a:off x="2070164" y="7244958"/>
            <a:ext cx="4888883" cy="355419"/>
          </a:xfrm>
          <a:prstGeom prst="rect">
            <a:avLst/>
          </a:prstGeom>
        </p:spPr>
        <p:txBody>
          <a:bodyPr anchor="t" rtlCol="false" tIns="0" lIns="0" bIns="0" rIns="0">
            <a:spAutoFit/>
          </a:bodyPr>
          <a:lstStyle/>
          <a:p>
            <a:pPr algn="l">
              <a:lnSpc>
                <a:spcPts val="2734"/>
              </a:lnSpc>
              <a:spcBef>
                <a:spcPct val="0"/>
              </a:spcBef>
            </a:pPr>
            <a:r>
              <a:rPr lang="en-US" sz="2485">
                <a:solidFill>
                  <a:srgbClr val="FFFFFF"/>
                </a:solidFill>
                <a:latin typeface="DM Sans"/>
                <a:ea typeface="DM Sans"/>
                <a:cs typeface="DM Sans"/>
                <a:sym typeface="DM Sans"/>
              </a:rPr>
              <a:t>5054241021</a:t>
            </a:r>
          </a:p>
        </p:txBody>
      </p:sp>
      <p:sp>
        <p:nvSpPr>
          <p:cNvPr name="TextBox 18" id="18"/>
          <p:cNvSpPr txBox="true"/>
          <p:nvPr/>
        </p:nvSpPr>
        <p:spPr>
          <a:xfrm rot="0">
            <a:off x="2092419" y="8598721"/>
            <a:ext cx="4888883" cy="355419"/>
          </a:xfrm>
          <a:prstGeom prst="rect">
            <a:avLst/>
          </a:prstGeom>
        </p:spPr>
        <p:txBody>
          <a:bodyPr anchor="t" rtlCol="false" tIns="0" lIns="0" bIns="0" rIns="0">
            <a:spAutoFit/>
          </a:bodyPr>
          <a:lstStyle/>
          <a:p>
            <a:pPr algn="l">
              <a:lnSpc>
                <a:spcPts val="2734"/>
              </a:lnSpc>
              <a:spcBef>
                <a:spcPct val="0"/>
              </a:spcBef>
            </a:pPr>
            <a:r>
              <a:rPr lang="en-US" sz="2485">
                <a:solidFill>
                  <a:srgbClr val="FFFFFF"/>
                </a:solidFill>
                <a:latin typeface="DM Sans"/>
                <a:ea typeface="DM Sans"/>
                <a:cs typeface="DM Sans"/>
                <a:sym typeface="DM Sans"/>
              </a:rPr>
              <a:t>5054241040</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a:off x="1009650" y="2611134"/>
            <a:ext cx="0" cy="6492240"/>
          </a:xfrm>
          <a:prstGeom prst="line">
            <a:avLst/>
          </a:prstGeom>
          <a:ln cap="flat" w="38100">
            <a:solidFill>
              <a:srgbClr val="000000"/>
            </a:solidFill>
            <a:prstDash val="solid"/>
            <a:headEnd type="none" len="sm" w="sm"/>
            <a:tailEnd type="none" len="sm" w="sm"/>
          </a:ln>
        </p:spPr>
      </p:sp>
      <p:sp>
        <p:nvSpPr>
          <p:cNvPr name="Freeform 3" id="3"/>
          <p:cNvSpPr/>
          <p:nvPr/>
        </p:nvSpPr>
        <p:spPr>
          <a:xfrm flipH="false" flipV="false" rot="0">
            <a:off x="4347068" y="5143500"/>
            <a:ext cx="9593865" cy="2398466"/>
          </a:xfrm>
          <a:custGeom>
            <a:avLst/>
            <a:gdLst/>
            <a:ahLst/>
            <a:cxnLst/>
            <a:rect r="r" b="b" t="t" l="l"/>
            <a:pathLst>
              <a:path h="2398466" w="9593865">
                <a:moveTo>
                  <a:pt x="0" y="0"/>
                </a:moveTo>
                <a:lnTo>
                  <a:pt x="9593864" y="0"/>
                </a:lnTo>
                <a:lnTo>
                  <a:pt x="9593864" y="2398466"/>
                </a:lnTo>
                <a:lnTo>
                  <a:pt x="0" y="2398466"/>
                </a:lnTo>
                <a:lnTo>
                  <a:pt x="0" y="0"/>
                </a:lnTo>
                <a:close/>
              </a:path>
            </a:pathLst>
          </a:custGeom>
          <a:blipFill>
            <a:blip r:embed="rId2"/>
            <a:stretch>
              <a:fillRect l="0" t="0" r="0" b="0"/>
            </a:stretch>
          </a:blipFill>
        </p:spPr>
      </p:sp>
      <p:sp>
        <p:nvSpPr>
          <p:cNvPr name="TextBox 4" id="4"/>
          <p:cNvSpPr txBox="true"/>
          <p:nvPr/>
        </p:nvSpPr>
        <p:spPr>
          <a:xfrm rot="0">
            <a:off x="1456547" y="2803889"/>
            <a:ext cx="15374906" cy="1921159"/>
          </a:xfrm>
          <a:prstGeom prst="rect">
            <a:avLst/>
          </a:prstGeom>
        </p:spPr>
        <p:txBody>
          <a:bodyPr anchor="t" rtlCol="false" tIns="0" lIns="0" bIns="0" rIns="0">
            <a:spAutoFit/>
          </a:bodyPr>
          <a:lstStyle/>
          <a:p>
            <a:pPr algn="just">
              <a:lnSpc>
                <a:spcPts val="3863"/>
              </a:lnSpc>
            </a:pPr>
            <a:r>
              <a:rPr lang="en-US" sz="2575">
                <a:solidFill>
                  <a:srgbClr val="000000"/>
                </a:solidFill>
                <a:latin typeface="DM Sans"/>
                <a:ea typeface="DM Sans"/>
                <a:cs typeface="DM Sans"/>
                <a:sym typeface="DM Sans"/>
              </a:rPr>
              <a:t>Price to Book Value atau PBV merupakan salah satu cara untuk melakukan penilaian terhadap harga wajar saham.  PBV adalah rasio harga saham terhadap nilai buku perusahaan. PBV sering dijadikan acuan oleh para investor saham, karena rasio ini dapat menunjukkan apakah harga saham sebuah perusahaan tergolong murah atau mahal.</a:t>
            </a:r>
          </a:p>
        </p:txBody>
      </p:sp>
      <p:sp>
        <p:nvSpPr>
          <p:cNvPr name="TextBox 5" id="5"/>
          <p:cNvSpPr txBox="true"/>
          <p:nvPr/>
        </p:nvSpPr>
        <p:spPr>
          <a:xfrm rot="0">
            <a:off x="1009650" y="1168183"/>
            <a:ext cx="13379790" cy="982815"/>
          </a:xfrm>
          <a:prstGeom prst="rect">
            <a:avLst/>
          </a:prstGeom>
        </p:spPr>
        <p:txBody>
          <a:bodyPr anchor="t" rtlCol="false" tIns="0" lIns="0" bIns="0" rIns="0">
            <a:spAutoFit/>
          </a:bodyPr>
          <a:lstStyle/>
          <a:p>
            <a:pPr algn="l">
              <a:lnSpc>
                <a:spcPts val="6358"/>
              </a:lnSpc>
            </a:pPr>
            <a:r>
              <a:rPr lang="en-US" b="true" sz="9935" u="sng">
                <a:solidFill>
                  <a:srgbClr val="000000"/>
                </a:solidFill>
                <a:latin typeface="Glacial Indifference Bold"/>
                <a:ea typeface="Glacial Indifference Bold"/>
                <a:cs typeface="Glacial Indifference Bold"/>
                <a:sym typeface="Glacial Indifference Bold"/>
              </a:rPr>
              <a:t>PRICE TO BOOK VALUE</a:t>
            </a:r>
          </a:p>
        </p:txBody>
      </p:sp>
      <p:sp>
        <p:nvSpPr>
          <p:cNvPr name="TextBox 6" id="6"/>
          <p:cNvSpPr txBox="true"/>
          <p:nvPr/>
        </p:nvSpPr>
        <p:spPr>
          <a:xfrm rot="0">
            <a:off x="1456547" y="8348632"/>
            <a:ext cx="15374906" cy="463834"/>
          </a:xfrm>
          <a:prstGeom prst="rect">
            <a:avLst/>
          </a:prstGeom>
        </p:spPr>
        <p:txBody>
          <a:bodyPr anchor="t" rtlCol="false" tIns="0" lIns="0" bIns="0" rIns="0">
            <a:spAutoFit/>
          </a:bodyPr>
          <a:lstStyle/>
          <a:p>
            <a:pPr algn="just">
              <a:lnSpc>
                <a:spcPts val="3863"/>
              </a:lnSpc>
            </a:pPr>
            <a:r>
              <a:rPr lang="en-US" sz="2575">
                <a:solidFill>
                  <a:srgbClr val="000000"/>
                </a:solidFill>
                <a:latin typeface="DM Sans"/>
                <a:ea typeface="DM Sans"/>
                <a:cs typeface="DM Sans"/>
                <a:sym typeface="DM Sans"/>
              </a:rPr>
              <a:t>Saham dikatakan overvalued apabila nilai PBV nya &gt; 1 dan undervalued apabila nilai PBV nya &lt; 1.</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1564364">
            <a:off x="4368611" y="-6313577"/>
            <a:ext cx="13053809" cy="12107408"/>
          </a:xfrm>
          <a:custGeom>
            <a:avLst/>
            <a:gdLst/>
            <a:ahLst/>
            <a:cxnLst/>
            <a:rect r="r" b="b" t="t" l="l"/>
            <a:pathLst>
              <a:path h="12107408" w="13053809">
                <a:moveTo>
                  <a:pt x="13053808" y="0"/>
                </a:moveTo>
                <a:lnTo>
                  <a:pt x="0" y="0"/>
                </a:lnTo>
                <a:lnTo>
                  <a:pt x="0" y="12107408"/>
                </a:lnTo>
                <a:lnTo>
                  <a:pt x="13053808" y="12107408"/>
                </a:lnTo>
                <a:lnTo>
                  <a:pt x="13053808" y="0"/>
                </a:lnTo>
                <a:close/>
              </a:path>
            </a:pathLst>
          </a:custGeom>
          <a:blipFill>
            <a:blip r:embed="rId2">
              <a:alphaModFix amt="64000"/>
            </a:blip>
            <a:stretch>
              <a:fillRect l="0" t="0" r="0" b="0"/>
            </a:stretch>
          </a:blipFill>
        </p:spPr>
      </p:sp>
      <p:sp>
        <p:nvSpPr>
          <p:cNvPr name="Freeform 3" id="3"/>
          <p:cNvSpPr/>
          <p:nvPr/>
        </p:nvSpPr>
        <p:spPr>
          <a:xfrm flipH="true" flipV="false" rot="-8100000">
            <a:off x="12584782" y="4184634"/>
            <a:ext cx="9308582" cy="8633710"/>
          </a:xfrm>
          <a:custGeom>
            <a:avLst/>
            <a:gdLst/>
            <a:ahLst/>
            <a:cxnLst/>
            <a:rect r="r" b="b" t="t" l="l"/>
            <a:pathLst>
              <a:path h="8633710" w="9308582">
                <a:moveTo>
                  <a:pt x="9308582" y="0"/>
                </a:moveTo>
                <a:lnTo>
                  <a:pt x="0" y="0"/>
                </a:lnTo>
                <a:lnTo>
                  <a:pt x="0" y="8633710"/>
                </a:lnTo>
                <a:lnTo>
                  <a:pt x="9308582" y="8633710"/>
                </a:lnTo>
                <a:lnTo>
                  <a:pt x="9308582" y="0"/>
                </a:lnTo>
                <a:close/>
              </a:path>
            </a:pathLst>
          </a:custGeom>
          <a:blipFill>
            <a:blip r:embed="rId2">
              <a:alphaModFix amt="64000"/>
            </a:blip>
            <a:stretch>
              <a:fillRect l="0" t="0" r="0" b="0"/>
            </a:stretch>
          </a:blipFill>
        </p:spPr>
      </p:sp>
      <p:sp>
        <p:nvSpPr>
          <p:cNvPr name="AutoShape 4" id="4"/>
          <p:cNvSpPr/>
          <p:nvPr/>
        </p:nvSpPr>
        <p:spPr>
          <a:xfrm>
            <a:off x="990600" y="4806808"/>
            <a:ext cx="0" cy="4801280"/>
          </a:xfrm>
          <a:prstGeom prst="line">
            <a:avLst/>
          </a:prstGeom>
          <a:ln cap="flat" w="38100">
            <a:solidFill>
              <a:srgbClr val="FAFAFA"/>
            </a:solidFill>
            <a:prstDash val="solid"/>
            <a:headEnd type="none" len="sm" w="sm"/>
            <a:tailEnd type="none" len="sm" w="sm"/>
          </a:ln>
        </p:spPr>
      </p:sp>
      <p:sp>
        <p:nvSpPr>
          <p:cNvPr name="TextBox 5" id="5"/>
          <p:cNvSpPr txBox="true"/>
          <p:nvPr/>
        </p:nvSpPr>
        <p:spPr>
          <a:xfrm rot="0">
            <a:off x="1009650" y="2276931"/>
            <a:ext cx="2097714" cy="642249"/>
          </a:xfrm>
          <a:prstGeom prst="rect">
            <a:avLst/>
          </a:prstGeom>
        </p:spPr>
        <p:txBody>
          <a:bodyPr anchor="t" rtlCol="false" tIns="0" lIns="0" bIns="0" rIns="0">
            <a:spAutoFit/>
          </a:bodyPr>
          <a:lstStyle/>
          <a:p>
            <a:pPr algn="just">
              <a:lnSpc>
                <a:spcPts val="5452"/>
              </a:lnSpc>
            </a:pPr>
            <a:r>
              <a:rPr lang="en-US" sz="3634">
                <a:solidFill>
                  <a:srgbClr val="FAFAFA"/>
                </a:solidFill>
                <a:latin typeface="DM Sans"/>
                <a:ea typeface="DM Sans"/>
                <a:cs typeface="DM Sans"/>
                <a:sym typeface="DM Sans"/>
              </a:rPr>
              <a:t>Contoh : </a:t>
            </a:r>
          </a:p>
        </p:txBody>
      </p:sp>
      <p:sp>
        <p:nvSpPr>
          <p:cNvPr name="TextBox 6" id="6"/>
          <p:cNvSpPr txBox="true"/>
          <p:nvPr/>
        </p:nvSpPr>
        <p:spPr>
          <a:xfrm rot="0">
            <a:off x="1009650" y="1047996"/>
            <a:ext cx="13379790" cy="982815"/>
          </a:xfrm>
          <a:prstGeom prst="rect">
            <a:avLst/>
          </a:prstGeom>
        </p:spPr>
        <p:txBody>
          <a:bodyPr anchor="t" rtlCol="false" tIns="0" lIns="0" bIns="0" rIns="0">
            <a:spAutoFit/>
          </a:bodyPr>
          <a:lstStyle/>
          <a:p>
            <a:pPr algn="l" marL="0" indent="0" lvl="0">
              <a:lnSpc>
                <a:spcPts val="6358"/>
              </a:lnSpc>
              <a:spcBef>
                <a:spcPct val="0"/>
              </a:spcBef>
            </a:pPr>
            <a:r>
              <a:rPr lang="en-US" b="true" sz="9935" strike="noStrike" u="sng">
                <a:solidFill>
                  <a:srgbClr val="FAFAFA"/>
                </a:solidFill>
                <a:latin typeface="Glacial Indifference Bold"/>
                <a:ea typeface="Glacial Indifference Bold"/>
                <a:cs typeface="Glacial Indifference Bold"/>
                <a:sym typeface="Glacial Indifference Bold"/>
              </a:rPr>
              <a:t>PRICE TO BOOK VALUE</a:t>
            </a:r>
          </a:p>
        </p:txBody>
      </p:sp>
      <p:sp>
        <p:nvSpPr>
          <p:cNvPr name="TextBox 7" id="7"/>
          <p:cNvSpPr txBox="true"/>
          <p:nvPr/>
        </p:nvSpPr>
        <p:spPr>
          <a:xfrm rot="0">
            <a:off x="1028700" y="3009474"/>
            <a:ext cx="7199480" cy="1435384"/>
          </a:xfrm>
          <a:prstGeom prst="rect">
            <a:avLst/>
          </a:prstGeom>
        </p:spPr>
        <p:txBody>
          <a:bodyPr anchor="t" rtlCol="false" tIns="0" lIns="0" bIns="0" rIns="0">
            <a:spAutoFit/>
          </a:bodyPr>
          <a:lstStyle/>
          <a:p>
            <a:pPr algn="just" marL="556131" indent="-278066" lvl="1">
              <a:lnSpc>
                <a:spcPts val="3863"/>
              </a:lnSpc>
              <a:buFont typeface="Arial"/>
              <a:buChar char="•"/>
            </a:pPr>
            <a:r>
              <a:rPr lang="en-US" sz="2575">
                <a:solidFill>
                  <a:srgbClr val="FAFAFA"/>
                </a:solidFill>
                <a:latin typeface="DM Sans"/>
                <a:ea typeface="DM Sans"/>
                <a:cs typeface="DM Sans"/>
                <a:sym typeface="DM Sans"/>
              </a:rPr>
              <a:t>Harga per lembar saham : 5.000</a:t>
            </a:r>
          </a:p>
          <a:p>
            <a:pPr algn="just" marL="556131" indent="-278066" lvl="1">
              <a:lnSpc>
                <a:spcPts val="3863"/>
              </a:lnSpc>
              <a:buFont typeface="Arial"/>
              <a:buChar char="•"/>
            </a:pPr>
            <a:r>
              <a:rPr lang="en-US" sz="2575">
                <a:solidFill>
                  <a:srgbClr val="FAFAFA"/>
                </a:solidFill>
                <a:latin typeface="DM Sans"/>
                <a:ea typeface="DM Sans"/>
                <a:cs typeface="DM Sans"/>
                <a:sym typeface="DM Sans"/>
              </a:rPr>
              <a:t>Nilai ekuitas perusahaan : 2.000.000.000</a:t>
            </a:r>
          </a:p>
          <a:p>
            <a:pPr algn="just" marL="556131" indent="-278066" lvl="1">
              <a:lnSpc>
                <a:spcPts val="3863"/>
              </a:lnSpc>
              <a:buFont typeface="Arial"/>
              <a:buChar char="•"/>
            </a:pPr>
            <a:r>
              <a:rPr lang="en-US" sz="2575">
                <a:solidFill>
                  <a:srgbClr val="FAFAFA"/>
                </a:solidFill>
                <a:latin typeface="DM Sans"/>
                <a:ea typeface="DM Sans"/>
                <a:cs typeface="DM Sans"/>
                <a:sym typeface="DM Sans"/>
              </a:rPr>
              <a:t>Banyak saham yang beredar : 500.000</a:t>
            </a:r>
          </a:p>
        </p:txBody>
      </p:sp>
      <p:sp>
        <p:nvSpPr>
          <p:cNvPr name="AutoShape 8" id="8"/>
          <p:cNvSpPr/>
          <p:nvPr/>
        </p:nvSpPr>
        <p:spPr>
          <a:xfrm flipV="true">
            <a:off x="990600" y="4806808"/>
            <a:ext cx="16822387" cy="0"/>
          </a:xfrm>
          <a:prstGeom prst="line">
            <a:avLst/>
          </a:prstGeom>
          <a:ln cap="flat" w="38100">
            <a:solidFill>
              <a:srgbClr val="FAFAFA"/>
            </a:solidFill>
            <a:prstDash val="solid"/>
            <a:headEnd type="none" len="sm" w="sm"/>
            <a:tailEnd type="none" len="sm" w="sm"/>
          </a:ln>
        </p:spPr>
      </p:sp>
      <p:sp>
        <p:nvSpPr>
          <p:cNvPr name="TextBox 9" id="9"/>
          <p:cNvSpPr txBox="true"/>
          <p:nvPr/>
        </p:nvSpPr>
        <p:spPr>
          <a:xfrm rot="0">
            <a:off x="1028700" y="5067300"/>
            <a:ext cx="16442650" cy="949609"/>
          </a:xfrm>
          <a:prstGeom prst="rect">
            <a:avLst/>
          </a:prstGeom>
        </p:spPr>
        <p:txBody>
          <a:bodyPr anchor="t" rtlCol="false" tIns="0" lIns="0" bIns="0" rIns="0">
            <a:spAutoFit/>
          </a:bodyPr>
          <a:lstStyle/>
          <a:p>
            <a:pPr algn="just" marL="556131" indent="-278066" lvl="1">
              <a:lnSpc>
                <a:spcPts val="3863"/>
              </a:lnSpc>
              <a:buFont typeface="Arial"/>
              <a:buChar char="•"/>
            </a:pPr>
            <a:r>
              <a:rPr lang="en-US" sz="2575">
                <a:solidFill>
                  <a:srgbClr val="FAFAFA"/>
                </a:solidFill>
                <a:latin typeface="DM Sans"/>
                <a:ea typeface="DM Sans"/>
                <a:cs typeface="DM Sans"/>
                <a:sym typeface="DM Sans"/>
              </a:rPr>
              <a:t>Pertama-tama yang harus kita cari adalah nilai dari book value per share. Ini bisa kita dapatkan dari membagi nilai ekuitas dengan banyak saham yang beredar.</a:t>
            </a:r>
          </a:p>
        </p:txBody>
      </p:sp>
      <p:sp>
        <p:nvSpPr>
          <p:cNvPr name="AutoShape 10" id="10"/>
          <p:cNvSpPr/>
          <p:nvPr/>
        </p:nvSpPr>
        <p:spPr>
          <a:xfrm>
            <a:off x="17812987" y="4806808"/>
            <a:ext cx="19050" cy="4801280"/>
          </a:xfrm>
          <a:prstGeom prst="line">
            <a:avLst/>
          </a:prstGeom>
          <a:ln cap="flat" w="38100">
            <a:solidFill>
              <a:srgbClr val="FAFAFA"/>
            </a:solidFill>
            <a:prstDash val="solid"/>
            <a:headEnd type="none" len="sm" w="sm"/>
            <a:tailEnd type="none" len="sm" w="sm"/>
          </a:ln>
        </p:spPr>
      </p:sp>
      <p:sp>
        <p:nvSpPr>
          <p:cNvPr name="AutoShape 11" id="11"/>
          <p:cNvSpPr/>
          <p:nvPr/>
        </p:nvSpPr>
        <p:spPr>
          <a:xfrm>
            <a:off x="990600" y="9589038"/>
            <a:ext cx="16822387" cy="0"/>
          </a:xfrm>
          <a:prstGeom prst="line">
            <a:avLst/>
          </a:prstGeom>
          <a:ln cap="flat" w="38100">
            <a:solidFill>
              <a:srgbClr val="FAFAFA"/>
            </a:solidFill>
            <a:prstDash val="solid"/>
            <a:headEnd type="none" len="sm" w="sm"/>
            <a:tailEnd type="none" len="sm" w="sm"/>
          </a:ln>
        </p:spPr>
      </p:sp>
      <p:grpSp>
        <p:nvGrpSpPr>
          <p:cNvPr name="Group 12" id="12"/>
          <p:cNvGrpSpPr/>
          <p:nvPr/>
        </p:nvGrpSpPr>
        <p:grpSpPr>
          <a:xfrm rot="0">
            <a:off x="6340652" y="6474109"/>
            <a:ext cx="5606697" cy="1115129"/>
            <a:chOff x="0" y="0"/>
            <a:chExt cx="7475596" cy="1486839"/>
          </a:xfrm>
        </p:grpSpPr>
        <p:sp>
          <p:nvSpPr>
            <p:cNvPr name="TextBox 13" id="13"/>
            <p:cNvSpPr txBox="true"/>
            <p:nvPr/>
          </p:nvSpPr>
          <p:spPr>
            <a:xfrm rot="0">
              <a:off x="0" y="402336"/>
              <a:ext cx="1622453"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BVPS = </a:t>
              </a:r>
            </a:p>
          </p:txBody>
        </p:sp>
        <p:sp>
          <p:nvSpPr>
            <p:cNvPr name="TextBox 14" id="14"/>
            <p:cNvSpPr txBox="true"/>
            <p:nvPr/>
          </p:nvSpPr>
          <p:spPr>
            <a:xfrm rot="0">
              <a:off x="2137186" y="894003"/>
              <a:ext cx="4765781"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Jumlah Saham Beredar​</a:t>
              </a:r>
            </a:p>
          </p:txBody>
        </p:sp>
        <p:sp>
          <p:nvSpPr>
            <p:cNvPr name="TextBox 15" id="15"/>
            <p:cNvSpPr txBox="true"/>
            <p:nvPr/>
          </p:nvSpPr>
          <p:spPr>
            <a:xfrm rot="0">
              <a:off x="1884529" y="-76200"/>
              <a:ext cx="5271095"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Ekuitas Pemegang Saham​</a:t>
              </a:r>
            </a:p>
          </p:txBody>
        </p:sp>
        <p:sp>
          <p:nvSpPr>
            <p:cNvPr name="AutoShape 16" id="16"/>
            <p:cNvSpPr/>
            <p:nvPr/>
          </p:nvSpPr>
          <p:spPr>
            <a:xfrm>
              <a:off x="1622453" y="762254"/>
              <a:ext cx="5853143" cy="0"/>
            </a:xfrm>
            <a:prstGeom prst="line">
              <a:avLst/>
            </a:prstGeom>
            <a:ln cap="flat" w="50800">
              <a:solidFill>
                <a:srgbClr val="FAFAFA"/>
              </a:solidFill>
              <a:prstDash val="solid"/>
              <a:headEnd type="none" len="sm" w="sm"/>
              <a:tailEnd type="none" len="sm" w="sm"/>
            </a:ln>
          </p:spPr>
        </p:sp>
      </p:grpSp>
      <p:sp>
        <p:nvSpPr>
          <p:cNvPr name="AutoShape 17" id="17"/>
          <p:cNvSpPr/>
          <p:nvPr/>
        </p:nvSpPr>
        <p:spPr>
          <a:xfrm flipV="true">
            <a:off x="1465613" y="6245509"/>
            <a:ext cx="15793687" cy="0"/>
          </a:xfrm>
          <a:prstGeom prst="line">
            <a:avLst/>
          </a:prstGeom>
          <a:ln cap="flat" w="38100">
            <a:solidFill>
              <a:srgbClr val="FAFAFA"/>
            </a:solidFill>
            <a:prstDash val="solid"/>
            <a:headEnd type="none" len="sm" w="sm"/>
            <a:tailEnd type="none" len="sm" w="sm"/>
          </a:ln>
        </p:spPr>
      </p:sp>
      <p:grpSp>
        <p:nvGrpSpPr>
          <p:cNvPr name="Group 18" id="18"/>
          <p:cNvGrpSpPr/>
          <p:nvPr/>
        </p:nvGrpSpPr>
        <p:grpSpPr>
          <a:xfrm rot="0">
            <a:off x="6340652" y="8046439"/>
            <a:ext cx="6078099" cy="1140142"/>
            <a:chOff x="0" y="0"/>
            <a:chExt cx="8104132" cy="1520190"/>
          </a:xfrm>
        </p:grpSpPr>
        <p:sp>
          <p:nvSpPr>
            <p:cNvPr name="TextBox 19" id="19"/>
            <p:cNvSpPr txBox="true"/>
            <p:nvPr/>
          </p:nvSpPr>
          <p:spPr>
            <a:xfrm rot="0">
              <a:off x="0" y="402336"/>
              <a:ext cx="1622453"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BVPS = </a:t>
              </a:r>
            </a:p>
          </p:txBody>
        </p:sp>
        <p:sp>
          <p:nvSpPr>
            <p:cNvPr name="TextBox 20" id="20"/>
            <p:cNvSpPr txBox="true"/>
            <p:nvPr/>
          </p:nvSpPr>
          <p:spPr>
            <a:xfrm rot="0">
              <a:off x="2491975" y="927354"/>
              <a:ext cx="2028102"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500.000</a:t>
              </a:r>
            </a:p>
          </p:txBody>
        </p:sp>
        <p:sp>
          <p:nvSpPr>
            <p:cNvPr name="TextBox 21" id="21"/>
            <p:cNvSpPr txBox="true"/>
            <p:nvPr/>
          </p:nvSpPr>
          <p:spPr>
            <a:xfrm rot="0">
              <a:off x="1884529" y="-76200"/>
              <a:ext cx="5271095"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2.000.000.000</a:t>
              </a:r>
            </a:p>
          </p:txBody>
        </p:sp>
        <p:sp>
          <p:nvSpPr>
            <p:cNvPr name="AutoShape 22" id="22"/>
            <p:cNvSpPr/>
            <p:nvPr/>
          </p:nvSpPr>
          <p:spPr>
            <a:xfrm flipV="true">
              <a:off x="1622453" y="736854"/>
              <a:ext cx="3904548" cy="25400"/>
            </a:xfrm>
            <a:prstGeom prst="line">
              <a:avLst/>
            </a:prstGeom>
            <a:ln cap="flat" w="50800">
              <a:solidFill>
                <a:srgbClr val="FAFAFA"/>
              </a:solidFill>
              <a:prstDash val="solid"/>
              <a:headEnd type="none" len="sm" w="sm"/>
              <a:tailEnd type="none" len="sm" w="sm"/>
            </a:ln>
          </p:spPr>
        </p:sp>
        <p:sp>
          <p:nvSpPr>
            <p:cNvPr name="TextBox 23" id="23"/>
            <p:cNvSpPr txBox="true"/>
            <p:nvPr/>
          </p:nvSpPr>
          <p:spPr>
            <a:xfrm rot="0">
              <a:off x="5846532" y="402336"/>
              <a:ext cx="540888"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 = </a:t>
              </a:r>
            </a:p>
          </p:txBody>
        </p:sp>
        <p:sp>
          <p:nvSpPr>
            <p:cNvPr name="TextBox 24" id="24"/>
            <p:cNvSpPr txBox="true"/>
            <p:nvPr/>
          </p:nvSpPr>
          <p:spPr>
            <a:xfrm rot="0">
              <a:off x="6704920" y="402336"/>
              <a:ext cx="1399213"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4.000</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1564364">
            <a:off x="3381660" y="-5858526"/>
            <a:ext cx="13053809" cy="12107408"/>
          </a:xfrm>
          <a:custGeom>
            <a:avLst/>
            <a:gdLst/>
            <a:ahLst/>
            <a:cxnLst/>
            <a:rect r="r" b="b" t="t" l="l"/>
            <a:pathLst>
              <a:path h="12107408" w="13053809">
                <a:moveTo>
                  <a:pt x="13053809" y="0"/>
                </a:moveTo>
                <a:lnTo>
                  <a:pt x="0" y="0"/>
                </a:lnTo>
                <a:lnTo>
                  <a:pt x="0" y="12107407"/>
                </a:lnTo>
                <a:lnTo>
                  <a:pt x="13053809" y="12107407"/>
                </a:lnTo>
                <a:lnTo>
                  <a:pt x="13053809" y="0"/>
                </a:lnTo>
                <a:close/>
              </a:path>
            </a:pathLst>
          </a:custGeom>
          <a:blipFill>
            <a:blip r:embed="rId2">
              <a:alphaModFix amt="64000"/>
            </a:blip>
            <a:stretch>
              <a:fillRect l="0" t="0" r="0" b="0"/>
            </a:stretch>
          </a:blipFill>
        </p:spPr>
      </p:sp>
      <p:sp>
        <p:nvSpPr>
          <p:cNvPr name="Freeform 3" id="3"/>
          <p:cNvSpPr/>
          <p:nvPr/>
        </p:nvSpPr>
        <p:spPr>
          <a:xfrm flipH="true" flipV="false" rot="-8100000">
            <a:off x="11068968" y="4057514"/>
            <a:ext cx="9308582" cy="8633710"/>
          </a:xfrm>
          <a:custGeom>
            <a:avLst/>
            <a:gdLst/>
            <a:ahLst/>
            <a:cxnLst/>
            <a:rect r="r" b="b" t="t" l="l"/>
            <a:pathLst>
              <a:path h="8633710" w="9308582">
                <a:moveTo>
                  <a:pt x="9308582" y="0"/>
                </a:moveTo>
                <a:lnTo>
                  <a:pt x="0" y="0"/>
                </a:lnTo>
                <a:lnTo>
                  <a:pt x="0" y="8633709"/>
                </a:lnTo>
                <a:lnTo>
                  <a:pt x="9308582" y="8633709"/>
                </a:lnTo>
                <a:lnTo>
                  <a:pt x="9308582" y="0"/>
                </a:lnTo>
                <a:close/>
              </a:path>
            </a:pathLst>
          </a:custGeom>
          <a:blipFill>
            <a:blip r:embed="rId2">
              <a:alphaModFix amt="64000"/>
            </a:blip>
            <a:stretch>
              <a:fillRect l="0" t="0" r="0" b="0"/>
            </a:stretch>
          </a:blipFill>
        </p:spPr>
      </p:sp>
      <p:sp>
        <p:nvSpPr>
          <p:cNvPr name="AutoShape 4" id="4"/>
          <p:cNvSpPr/>
          <p:nvPr/>
        </p:nvSpPr>
        <p:spPr>
          <a:xfrm flipH="true">
            <a:off x="990600" y="3147781"/>
            <a:ext cx="38100" cy="6460307"/>
          </a:xfrm>
          <a:prstGeom prst="line">
            <a:avLst/>
          </a:prstGeom>
          <a:ln cap="flat" w="38100">
            <a:solidFill>
              <a:srgbClr val="FAFAFA"/>
            </a:solidFill>
            <a:prstDash val="solid"/>
            <a:headEnd type="none" len="sm" w="sm"/>
            <a:tailEnd type="none" len="sm" w="sm"/>
          </a:ln>
        </p:spPr>
      </p:sp>
      <p:sp>
        <p:nvSpPr>
          <p:cNvPr name="TextBox 5" id="5"/>
          <p:cNvSpPr txBox="true"/>
          <p:nvPr/>
        </p:nvSpPr>
        <p:spPr>
          <a:xfrm rot="0">
            <a:off x="1009650" y="2276931"/>
            <a:ext cx="2097714" cy="642249"/>
          </a:xfrm>
          <a:prstGeom prst="rect">
            <a:avLst/>
          </a:prstGeom>
        </p:spPr>
        <p:txBody>
          <a:bodyPr anchor="t" rtlCol="false" tIns="0" lIns="0" bIns="0" rIns="0">
            <a:spAutoFit/>
          </a:bodyPr>
          <a:lstStyle/>
          <a:p>
            <a:pPr algn="just">
              <a:lnSpc>
                <a:spcPts val="5452"/>
              </a:lnSpc>
            </a:pPr>
            <a:r>
              <a:rPr lang="en-US" sz="3634">
                <a:solidFill>
                  <a:srgbClr val="FAFAFA"/>
                </a:solidFill>
                <a:latin typeface="DM Sans"/>
                <a:ea typeface="DM Sans"/>
                <a:cs typeface="DM Sans"/>
                <a:sym typeface="DM Sans"/>
              </a:rPr>
              <a:t>Contoh : </a:t>
            </a:r>
          </a:p>
        </p:txBody>
      </p:sp>
      <p:sp>
        <p:nvSpPr>
          <p:cNvPr name="TextBox 6" id="6"/>
          <p:cNvSpPr txBox="true"/>
          <p:nvPr/>
        </p:nvSpPr>
        <p:spPr>
          <a:xfrm rot="0">
            <a:off x="1009650" y="1047996"/>
            <a:ext cx="13379790" cy="982815"/>
          </a:xfrm>
          <a:prstGeom prst="rect">
            <a:avLst/>
          </a:prstGeom>
        </p:spPr>
        <p:txBody>
          <a:bodyPr anchor="t" rtlCol="false" tIns="0" lIns="0" bIns="0" rIns="0">
            <a:spAutoFit/>
          </a:bodyPr>
          <a:lstStyle/>
          <a:p>
            <a:pPr algn="l" marL="0" indent="0" lvl="0">
              <a:lnSpc>
                <a:spcPts val="6358"/>
              </a:lnSpc>
              <a:spcBef>
                <a:spcPct val="0"/>
              </a:spcBef>
            </a:pPr>
            <a:r>
              <a:rPr lang="en-US" b="true" sz="9935" strike="noStrike" u="sng">
                <a:solidFill>
                  <a:srgbClr val="FAFAFA"/>
                </a:solidFill>
                <a:latin typeface="Glacial Indifference Bold"/>
                <a:ea typeface="Glacial Indifference Bold"/>
                <a:cs typeface="Glacial Indifference Bold"/>
                <a:sym typeface="Glacial Indifference Bold"/>
              </a:rPr>
              <a:t>PRICE TO BOOK VALUE</a:t>
            </a:r>
          </a:p>
        </p:txBody>
      </p:sp>
      <p:sp>
        <p:nvSpPr>
          <p:cNvPr name="AutoShape 7" id="7"/>
          <p:cNvSpPr/>
          <p:nvPr/>
        </p:nvSpPr>
        <p:spPr>
          <a:xfrm flipV="true">
            <a:off x="990600" y="3147781"/>
            <a:ext cx="16822387" cy="0"/>
          </a:xfrm>
          <a:prstGeom prst="line">
            <a:avLst/>
          </a:prstGeom>
          <a:ln cap="flat" w="38100">
            <a:solidFill>
              <a:srgbClr val="FAFAFA"/>
            </a:solidFill>
            <a:prstDash val="solid"/>
            <a:headEnd type="none" len="sm" w="sm"/>
            <a:tailEnd type="none" len="sm" w="sm"/>
          </a:ln>
        </p:spPr>
      </p:sp>
      <p:sp>
        <p:nvSpPr>
          <p:cNvPr name="TextBox 8" id="8"/>
          <p:cNvSpPr txBox="true"/>
          <p:nvPr/>
        </p:nvSpPr>
        <p:spPr>
          <a:xfrm rot="0">
            <a:off x="1158376" y="3385496"/>
            <a:ext cx="16442650" cy="463834"/>
          </a:xfrm>
          <a:prstGeom prst="rect">
            <a:avLst/>
          </a:prstGeom>
        </p:spPr>
        <p:txBody>
          <a:bodyPr anchor="t" rtlCol="false" tIns="0" lIns="0" bIns="0" rIns="0">
            <a:spAutoFit/>
          </a:bodyPr>
          <a:lstStyle/>
          <a:p>
            <a:pPr algn="just" marL="556131" indent="-278066" lvl="1">
              <a:lnSpc>
                <a:spcPts val="3863"/>
              </a:lnSpc>
              <a:buFont typeface="Arial"/>
              <a:buChar char="•"/>
            </a:pPr>
            <a:r>
              <a:rPr lang="en-US" sz="2575">
                <a:solidFill>
                  <a:srgbClr val="FAFAFA"/>
                </a:solidFill>
                <a:latin typeface="DM Sans"/>
                <a:ea typeface="DM Sans"/>
                <a:cs typeface="DM Sans"/>
                <a:sym typeface="DM Sans"/>
              </a:rPr>
              <a:t>Selanjutnya yaitu mencari nilai PBV nya.</a:t>
            </a:r>
          </a:p>
        </p:txBody>
      </p:sp>
      <p:sp>
        <p:nvSpPr>
          <p:cNvPr name="AutoShape 9" id="9"/>
          <p:cNvSpPr/>
          <p:nvPr/>
        </p:nvSpPr>
        <p:spPr>
          <a:xfrm>
            <a:off x="17812987" y="3147781"/>
            <a:ext cx="19050" cy="6460307"/>
          </a:xfrm>
          <a:prstGeom prst="line">
            <a:avLst/>
          </a:prstGeom>
          <a:ln cap="flat" w="38100">
            <a:solidFill>
              <a:srgbClr val="FAFAFA"/>
            </a:solidFill>
            <a:prstDash val="solid"/>
            <a:headEnd type="none" len="sm" w="sm"/>
            <a:tailEnd type="none" len="sm" w="sm"/>
          </a:ln>
        </p:spPr>
      </p:sp>
      <p:sp>
        <p:nvSpPr>
          <p:cNvPr name="AutoShape 10" id="10"/>
          <p:cNvSpPr/>
          <p:nvPr/>
        </p:nvSpPr>
        <p:spPr>
          <a:xfrm>
            <a:off x="990600" y="9589038"/>
            <a:ext cx="16822387" cy="0"/>
          </a:xfrm>
          <a:prstGeom prst="line">
            <a:avLst/>
          </a:prstGeom>
          <a:ln cap="flat" w="38100">
            <a:solidFill>
              <a:srgbClr val="FAFAFA"/>
            </a:solidFill>
            <a:prstDash val="solid"/>
            <a:headEnd type="none" len="sm" w="sm"/>
            <a:tailEnd type="none" len="sm" w="sm"/>
          </a:ln>
        </p:spPr>
      </p:sp>
      <p:grpSp>
        <p:nvGrpSpPr>
          <p:cNvPr name="Group 11" id="11"/>
          <p:cNvGrpSpPr/>
          <p:nvPr/>
        </p:nvGrpSpPr>
        <p:grpSpPr>
          <a:xfrm rot="0">
            <a:off x="6674632" y="4772845"/>
            <a:ext cx="5410139" cy="1139322"/>
            <a:chOff x="0" y="0"/>
            <a:chExt cx="7213519" cy="1519097"/>
          </a:xfrm>
        </p:grpSpPr>
        <p:sp>
          <p:nvSpPr>
            <p:cNvPr name="TextBox 12" id="12"/>
            <p:cNvSpPr txBox="true"/>
            <p:nvPr/>
          </p:nvSpPr>
          <p:spPr>
            <a:xfrm rot="0">
              <a:off x="0" y="409625"/>
              <a:ext cx="1622453"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PBV = </a:t>
              </a:r>
            </a:p>
          </p:txBody>
        </p:sp>
        <p:sp>
          <p:nvSpPr>
            <p:cNvPr name="TextBox 13" id="13"/>
            <p:cNvSpPr txBox="true"/>
            <p:nvPr/>
          </p:nvSpPr>
          <p:spPr>
            <a:xfrm rot="0">
              <a:off x="3116007" y="926261"/>
              <a:ext cx="2133914"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Nilai BVPS</a:t>
              </a:r>
            </a:p>
          </p:txBody>
        </p:sp>
        <p:sp>
          <p:nvSpPr>
            <p:cNvPr name="TextBox 14" id="14"/>
            <p:cNvSpPr txBox="true"/>
            <p:nvPr/>
          </p:nvSpPr>
          <p:spPr>
            <a:xfrm rot="0">
              <a:off x="1774599" y="-76200"/>
              <a:ext cx="5018031"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Harga saham per lembar</a:t>
              </a:r>
            </a:p>
          </p:txBody>
        </p:sp>
        <p:sp>
          <p:nvSpPr>
            <p:cNvPr name="AutoShape 15" id="15"/>
            <p:cNvSpPr/>
            <p:nvPr/>
          </p:nvSpPr>
          <p:spPr>
            <a:xfrm>
              <a:off x="1360377" y="761161"/>
              <a:ext cx="5853143" cy="0"/>
            </a:xfrm>
            <a:prstGeom prst="line">
              <a:avLst/>
            </a:prstGeom>
            <a:ln cap="flat" w="50800">
              <a:solidFill>
                <a:srgbClr val="FAFAFA"/>
              </a:solidFill>
              <a:prstDash val="solid"/>
              <a:headEnd type="none" len="sm" w="sm"/>
              <a:tailEnd type="none" len="sm" w="sm"/>
            </a:ln>
          </p:spPr>
        </p:sp>
      </p:grpSp>
      <p:sp>
        <p:nvSpPr>
          <p:cNvPr name="AutoShape 16" id="16"/>
          <p:cNvSpPr/>
          <p:nvPr/>
        </p:nvSpPr>
        <p:spPr>
          <a:xfrm flipV="true">
            <a:off x="1524000" y="4163245"/>
            <a:ext cx="15793687" cy="0"/>
          </a:xfrm>
          <a:prstGeom prst="line">
            <a:avLst/>
          </a:prstGeom>
          <a:ln cap="flat" w="38100">
            <a:solidFill>
              <a:srgbClr val="FAFAFA"/>
            </a:solidFill>
            <a:prstDash val="solid"/>
            <a:headEnd type="none" len="sm" w="sm"/>
            <a:tailEnd type="none" len="sm" w="sm"/>
          </a:ln>
        </p:spPr>
      </p:sp>
      <p:grpSp>
        <p:nvGrpSpPr>
          <p:cNvPr name="Group 17" id="17"/>
          <p:cNvGrpSpPr/>
          <p:nvPr/>
        </p:nvGrpSpPr>
        <p:grpSpPr>
          <a:xfrm rot="0">
            <a:off x="6674632" y="6121717"/>
            <a:ext cx="4462146" cy="1148047"/>
            <a:chOff x="0" y="0"/>
            <a:chExt cx="5949527" cy="1530729"/>
          </a:xfrm>
        </p:grpSpPr>
        <p:sp>
          <p:nvSpPr>
            <p:cNvPr name="TextBox 18" id="18"/>
            <p:cNvSpPr txBox="true"/>
            <p:nvPr/>
          </p:nvSpPr>
          <p:spPr>
            <a:xfrm rot="0">
              <a:off x="0" y="440436"/>
              <a:ext cx="1622453"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PBV = </a:t>
              </a:r>
            </a:p>
          </p:txBody>
        </p:sp>
        <p:sp>
          <p:nvSpPr>
            <p:cNvPr name="TextBox 19" id="19"/>
            <p:cNvSpPr txBox="true"/>
            <p:nvPr/>
          </p:nvSpPr>
          <p:spPr>
            <a:xfrm rot="0">
              <a:off x="1693039" y="937893"/>
              <a:ext cx="1422968"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4.000</a:t>
              </a:r>
            </a:p>
          </p:txBody>
        </p:sp>
        <p:sp>
          <p:nvSpPr>
            <p:cNvPr name="TextBox 20" id="20"/>
            <p:cNvSpPr txBox="true"/>
            <p:nvPr/>
          </p:nvSpPr>
          <p:spPr>
            <a:xfrm rot="0">
              <a:off x="1693039" y="-76200"/>
              <a:ext cx="1348600"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5.000</a:t>
              </a:r>
            </a:p>
          </p:txBody>
        </p:sp>
        <p:sp>
          <p:nvSpPr>
            <p:cNvPr name="AutoShape 21" id="21"/>
            <p:cNvSpPr/>
            <p:nvPr/>
          </p:nvSpPr>
          <p:spPr>
            <a:xfrm flipV="true">
              <a:off x="1360682" y="772795"/>
              <a:ext cx="2115345" cy="25400"/>
            </a:xfrm>
            <a:prstGeom prst="line">
              <a:avLst/>
            </a:prstGeom>
            <a:ln cap="flat" w="50800">
              <a:solidFill>
                <a:srgbClr val="FAFAFA"/>
              </a:solidFill>
              <a:prstDash val="solid"/>
              <a:headEnd type="none" len="sm" w="sm"/>
              <a:tailEnd type="none" len="sm" w="sm"/>
            </a:ln>
          </p:spPr>
        </p:sp>
        <p:sp>
          <p:nvSpPr>
            <p:cNvPr name="TextBox 22" id="22"/>
            <p:cNvSpPr txBox="true"/>
            <p:nvPr/>
          </p:nvSpPr>
          <p:spPr>
            <a:xfrm rot="0">
              <a:off x="3742726" y="440436"/>
              <a:ext cx="540888"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 = </a:t>
              </a:r>
            </a:p>
          </p:txBody>
        </p:sp>
        <p:sp>
          <p:nvSpPr>
            <p:cNvPr name="TextBox 23" id="23"/>
            <p:cNvSpPr txBox="true"/>
            <p:nvPr/>
          </p:nvSpPr>
          <p:spPr>
            <a:xfrm rot="0">
              <a:off x="4550314" y="440436"/>
              <a:ext cx="1399213" cy="592836"/>
            </a:xfrm>
            <a:prstGeom prst="rect">
              <a:avLst/>
            </a:prstGeom>
          </p:spPr>
          <p:txBody>
            <a:bodyPr anchor="t" rtlCol="false" tIns="0" lIns="0" bIns="0" rIns="0">
              <a:spAutoFit/>
            </a:bodyPr>
            <a:lstStyle/>
            <a:p>
              <a:pPr algn="just">
                <a:lnSpc>
                  <a:spcPts val="3869"/>
                </a:lnSpc>
              </a:pPr>
              <a:r>
                <a:rPr lang="en-US" sz="2579">
                  <a:solidFill>
                    <a:srgbClr val="FAFAFA"/>
                  </a:solidFill>
                  <a:latin typeface="DM Sans"/>
                  <a:ea typeface="DM Sans"/>
                  <a:cs typeface="DM Sans"/>
                  <a:sym typeface="DM Sans"/>
                </a:rPr>
                <a:t>1.25</a:t>
              </a:r>
            </a:p>
          </p:txBody>
        </p:sp>
      </p:grpSp>
      <p:sp>
        <p:nvSpPr>
          <p:cNvPr name="AutoShape 24" id="24"/>
          <p:cNvSpPr/>
          <p:nvPr/>
        </p:nvSpPr>
        <p:spPr>
          <a:xfrm flipV="true">
            <a:off x="1524000" y="8054668"/>
            <a:ext cx="15793687" cy="0"/>
          </a:xfrm>
          <a:prstGeom prst="line">
            <a:avLst/>
          </a:prstGeom>
          <a:ln cap="flat" w="38100">
            <a:solidFill>
              <a:srgbClr val="FAFAFA"/>
            </a:solidFill>
            <a:prstDash val="solid"/>
            <a:headEnd type="none" len="sm" w="sm"/>
            <a:tailEnd type="none" len="sm" w="sm"/>
          </a:ln>
        </p:spPr>
      </p:sp>
      <p:sp>
        <p:nvSpPr>
          <p:cNvPr name="TextBox 25" id="25"/>
          <p:cNvSpPr txBox="true"/>
          <p:nvPr/>
        </p:nvSpPr>
        <p:spPr>
          <a:xfrm rot="0">
            <a:off x="1158376" y="8378518"/>
            <a:ext cx="16442650" cy="463834"/>
          </a:xfrm>
          <a:prstGeom prst="rect">
            <a:avLst/>
          </a:prstGeom>
        </p:spPr>
        <p:txBody>
          <a:bodyPr anchor="t" rtlCol="false" tIns="0" lIns="0" bIns="0" rIns="0">
            <a:spAutoFit/>
          </a:bodyPr>
          <a:lstStyle/>
          <a:p>
            <a:pPr algn="just" marL="556131" indent="-278066" lvl="1">
              <a:lnSpc>
                <a:spcPts val="3863"/>
              </a:lnSpc>
              <a:buFont typeface="Arial"/>
              <a:buChar char="•"/>
            </a:pPr>
            <a:r>
              <a:rPr lang="en-US" sz="2575">
                <a:solidFill>
                  <a:srgbClr val="FAFAFA"/>
                </a:solidFill>
                <a:latin typeface="DM Sans"/>
                <a:ea typeface="DM Sans"/>
                <a:cs typeface="DM Sans"/>
                <a:sym typeface="DM Sans"/>
              </a:rPr>
              <a:t>Disini terlihat nilai PBV nya &gt; 1, yang berarti harga sahamnya overvalued</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AutoShape 2" id="2"/>
          <p:cNvSpPr/>
          <p:nvPr/>
        </p:nvSpPr>
        <p:spPr>
          <a:xfrm flipH="true">
            <a:off x="872730" y="3240663"/>
            <a:ext cx="16381550" cy="0"/>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953026" y="4083265"/>
            <a:ext cx="403177" cy="403177"/>
          </a:xfrm>
          <a:custGeom>
            <a:avLst/>
            <a:gdLst/>
            <a:ahLst/>
            <a:cxnLst/>
            <a:rect r="r" b="b" t="t" l="l"/>
            <a:pathLst>
              <a:path h="403177" w="403177">
                <a:moveTo>
                  <a:pt x="0" y="0"/>
                </a:moveTo>
                <a:lnTo>
                  <a:pt x="403177" y="0"/>
                </a:lnTo>
                <a:lnTo>
                  <a:pt x="403177" y="403177"/>
                </a:lnTo>
                <a:lnTo>
                  <a:pt x="0" y="4031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0719291" y="6322030"/>
            <a:ext cx="403177" cy="403177"/>
          </a:xfrm>
          <a:custGeom>
            <a:avLst/>
            <a:gdLst/>
            <a:ahLst/>
            <a:cxnLst/>
            <a:rect r="r" b="b" t="t" l="l"/>
            <a:pathLst>
              <a:path h="403177" w="403177">
                <a:moveTo>
                  <a:pt x="0" y="0"/>
                </a:moveTo>
                <a:lnTo>
                  <a:pt x="403177" y="0"/>
                </a:lnTo>
                <a:lnTo>
                  <a:pt x="403177" y="403177"/>
                </a:lnTo>
                <a:lnTo>
                  <a:pt x="0" y="403177"/>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5" id="5"/>
          <p:cNvSpPr txBox="true"/>
          <p:nvPr/>
        </p:nvSpPr>
        <p:spPr>
          <a:xfrm rot="0">
            <a:off x="1437075" y="4228083"/>
            <a:ext cx="2940754" cy="237366"/>
          </a:xfrm>
          <a:prstGeom prst="rect">
            <a:avLst/>
          </a:prstGeom>
        </p:spPr>
        <p:txBody>
          <a:bodyPr anchor="t" rtlCol="false" tIns="0" lIns="0" bIns="0" rIns="0">
            <a:spAutoFit/>
          </a:bodyPr>
          <a:lstStyle/>
          <a:p>
            <a:pPr algn="l">
              <a:lnSpc>
                <a:spcPts val="1536"/>
              </a:lnSpc>
            </a:pPr>
            <a:r>
              <a:rPr lang="en-US" sz="2400" b="true">
                <a:solidFill>
                  <a:srgbClr val="FFFFFF"/>
                </a:solidFill>
                <a:latin typeface="DM Sans Bold"/>
                <a:ea typeface="DM Sans Bold"/>
                <a:cs typeface="DM Sans Bold"/>
                <a:sym typeface="DM Sans Bold"/>
              </a:rPr>
              <a:t>Input</a:t>
            </a:r>
          </a:p>
        </p:txBody>
      </p:sp>
      <p:sp>
        <p:nvSpPr>
          <p:cNvPr name="TextBox 6" id="6"/>
          <p:cNvSpPr txBox="true"/>
          <p:nvPr/>
        </p:nvSpPr>
        <p:spPr>
          <a:xfrm rot="0">
            <a:off x="1029226" y="4605602"/>
            <a:ext cx="5965628" cy="3116574"/>
          </a:xfrm>
          <a:prstGeom prst="rect">
            <a:avLst/>
          </a:prstGeom>
        </p:spPr>
        <p:txBody>
          <a:bodyPr anchor="t" rtlCol="false" tIns="0" lIns="0" bIns="0" rIns="0">
            <a:spAutoFit/>
          </a:bodyPr>
          <a:lstStyle/>
          <a:p>
            <a:pPr algn="just">
              <a:lnSpc>
                <a:spcPts val="3570"/>
              </a:lnSpc>
            </a:pPr>
            <a:r>
              <a:rPr lang="en-US" sz="2550">
                <a:solidFill>
                  <a:srgbClr val="FFFFFF"/>
                </a:solidFill>
                <a:latin typeface="DM Sans"/>
                <a:ea typeface="DM Sans"/>
                <a:cs typeface="DM Sans"/>
                <a:sym typeface="DM Sans"/>
              </a:rPr>
              <a:t>Untuk input nya sendiri akan menggunakan 2 variabel yaitu untuk harga sahamnya serta untuk nilai BVPS.</a:t>
            </a:r>
          </a:p>
          <a:p>
            <a:pPr algn="just">
              <a:lnSpc>
                <a:spcPts val="3570"/>
              </a:lnSpc>
            </a:pPr>
            <a:r>
              <a:rPr lang="en-US" sz="2550">
                <a:solidFill>
                  <a:srgbClr val="FFFFFF"/>
                </a:solidFill>
                <a:latin typeface="DM Sans"/>
                <a:ea typeface="DM Sans"/>
                <a:cs typeface="DM Sans"/>
                <a:sym typeface="DM Sans"/>
              </a:rPr>
              <a:t>Dan apabila nilai BVPS nya belum diketahui, bisa melakukan 2 inputan yaitu untuk banyak saham yang beredar serta nilai ekuitasnya.</a:t>
            </a:r>
          </a:p>
        </p:txBody>
      </p:sp>
      <p:sp>
        <p:nvSpPr>
          <p:cNvPr name="TextBox 7" id="7"/>
          <p:cNvSpPr txBox="true"/>
          <p:nvPr/>
        </p:nvSpPr>
        <p:spPr>
          <a:xfrm rot="0">
            <a:off x="10719291" y="6849032"/>
            <a:ext cx="5965628" cy="2668899"/>
          </a:xfrm>
          <a:prstGeom prst="rect">
            <a:avLst/>
          </a:prstGeom>
        </p:spPr>
        <p:txBody>
          <a:bodyPr anchor="t" rtlCol="false" tIns="0" lIns="0" bIns="0" rIns="0">
            <a:spAutoFit/>
          </a:bodyPr>
          <a:lstStyle/>
          <a:p>
            <a:pPr algn="just">
              <a:lnSpc>
                <a:spcPts val="3570"/>
              </a:lnSpc>
            </a:pPr>
            <a:r>
              <a:rPr lang="en-US" sz="2550">
                <a:solidFill>
                  <a:srgbClr val="FFFFFF"/>
                </a:solidFill>
                <a:latin typeface="DM Sans"/>
                <a:ea typeface="DM Sans"/>
                <a:cs typeface="DM Sans"/>
                <a:sym typeface="DM Sans"/>
              </a:rPr>
              <a:t>Dan untuk fungsinya, akan memakai if -else karena ada 2 jenis inputan yaitu yang memakai nilai BVPS serta yang tidak memakai nilai BVPS.</a:t>
            </a:r>
          </a:p>
          <a:p>
            <a:pPr algn="just">
              <a:lnSpc>
                <a:spcPts val="3570"/>
              </a:lnSpc>
            </a:pPr>
            <a:r>
              <a:rPr lang="en-US" sz="2550">
                <a:solidFill>
                  <a:srgbClr val="FFFFFF"/>
                </a:solidFill>
                <a:latin typeface="DM Sans"/>
                <a:ea typeface="DM Sans"/>
                <a:cs typeface="DM Sans"/>
                <a:sym typeface="DM Sans"/>
              </a:rPr>
              <a:t>Selanjutnya, akan memakai operator pembagian ‘/’ untuk memcari nilai PBV.</a:t>
            </a:r>
          </a:p>
        </p:txBody>
      </p:sp>
      <p:sp>
        <p:nvSpPr>
          <p:cNvPr name="Freeform 8" id="8"/>
          <p:cNvSpPr/>
          <p:nvPr/>
        </p:nvSpPr>
        <p:spPr>
          <a:xfrm flipH="true" flipV="false" rot="7834701">
            <a:off x="-816174" y="5639046"/>
            <a:ext cx="12506119" cy="11599425"/>
          </a:xfrm>
          <a:custGeom>
            <a:avLst/>
            <a:gdLst/>
            <a:ahLst/>
            <a:cxnLst/>
            <a:rect r="r" b="b" t="t" l="l"/>
            <a:pathLst>
              <a:path h="11599425" w="12506119">
                <a:moveTo>
                  <a:pt x="12506119" y="0"/>
                </a:moveTo>
                <a:lnTo>
                  <a:pt x="0" y="0"/>
                </a:lnTo>
                <a:lnTo>
                  <a:pt x="0" y="11599424"/>
                </a:lnTo>
                <a:lnTo>
                  <a:pt x="12506119" y="11599424"/>
                </a:lnTo>
                <a:lnTo>
                  <a:pt x="12506119" y="0"/>
                </a:lnTo>
                <a:close/>
              </a:path>
            </a:pathLst>
          </a:custGeom>
          <a:blipFill>
            <a:blip r:embed="rId4">
              <a:alphaModFix amt="64000"/>
            </a:blip>
            <a:stretch>
              <a:fillRect l="0" t="0" r="0" b="0"/>
            </a:stretch>
          </a:blipFill>
        </p:spPr>
      </p:sp>
      <p:sp>
        <p:nvSpPr>
          <p:cNvPr name="Freeform 9" id="9"/>
          <p:cNvSpPr/>
          <p:nvPr/>
        </p:nvSpPr>
        <p:spPr>
          <a:xfrm flipH="false" flipV="false" rot="-10800000">
            <a:off x="7474607" y="5207373"/>
            <a:ext cx="3338787" cy="943207"/>
          </a:xfrm>
          <a:custGeom>
            <a:avLst/>
            <a:gdLst/>
            <a:ahLst/>
            <a:cxnLst/>
            <a:rect r="r" b="b" t="t" l="l"/>
            <a:pathLst>
              <a:path h="943207" w="3338787">
                <a:moveTo>
                  <a:pt x="0" y="0"/>
                </a:moveTo>
                <a:lnTo>
                  <a:pt x="3338786" y="0"/>
                </a:lnTo>
                <a:lnTo>
                  <a:pt x="3338786" y="943207"/>
                </a:lnTo>
                <a:lnTo>
                  <a:pt x="0" y="9432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0" id="10"/>
          <p:cNvSpPr txBox="true"/>
          <p:nvPr/>
        </p:nvSpPr>
        <p:spPr>
          <a:xfrm rot="0">
            <a:off x="11203340" y="6466848"/>
            <a:ext cx="2940754" cy="237366"/>
          </a:xfrm>
          <a:prstGeom prst="rect">
            <a:avLst/>
          </a:prstGeom>
        </p:spPr>
        <p:txBody>
          <a:bodyPr anchor="t" rtlCol="false" tIns="0" lIns="0" bIns="0" rIns="0">
            <a:spAutoFit/>
          </a:bodyPr>
          <a:lstStyle/>
          <a:p>
            <a:pPr algn="l">
              <a:lnSpc>
                <a:spcPts val="1536"/>
              </a:lnSpc>
            </a:pPr>
            <a:r>
              <a:rPr lang="en-US" sz="2400" b="true">
                <a:solidFill>
                  <a:srgbClr val="FFFFFF"/>
                </a:solidFill>
                <a:latin typeface="DM Sans Bold"/>
                <a:ea typeface="DM Sans Bold"/>
                <a:cs typeface="DM Sans Bold"/>
                <a:sym typeface="DM Sans Bold"/>
              </a:rPr>
              <a:t>Fungsi</a:t>
            </a:r>
          </a:p>
        </p:txBody>
      </p:sp>
      <p:sp>
        <p:nvSpPr>
          <p:cNvPr name="TextBox 11" id="11"/>
          <p:cNvSpPr txBox="true"/>
          <p:nvPr/>
        </p:nvSpPr>
        <p:spPr>
          <a:xfrm rot="0">
            <a:off x="872730" y="1079831"/>
            <a:ext cx="13379790" cy="982815"/>
          </a:xfrm>
          <a:prstGeom prst="rect">
            <a:avLst/>
          </a:prstGeom>
        </p:spPr>
        <p:txBody>
          <a:bodyPr anchor="t" rtlCol="false" tIns="0" lIns="0" bIns="0" rIns="0">
            <a:spAutoFit/>
          </a:bodyPr>
          <a:lstStyle/>
          <a:p>
            <a:pPr algn="l" marL="0" indent="0" lvl="0">
              <a:lnSpc>
                <a:spcPts val="6358"/>
              </a:lnSpc>
              <a:spcBef>
                <a:spcPct val="0"/>
              </a:spcBef>
            </a:pPr>
            <a:r>
              <a:rPr lang="en-US" b="true" sz="9935" strike="noStrike" u="sng">
                <a:solidFill>
                  <a:srgbClr val="FAFAFA"/>
                </a:solidFill>
                <a:latin typeface="Glacial Indifference Bold"/>
                <a:ea typeface="Glacial Indifference Bold"/>
                <a:cs typeface="Glacial Indifference Bold"/>
                <a:sym typeface="Glacial Indifference Bold"/>
              </a:rPr>
              <a:t>PRICE TO BOOK VALUE</a:t>
            </a:r>
          </a:p>
        </p:txBody>
      </p:sp>
      <p:sp>
        <p:nvSpPr>
          <p:cNvPr name="TextBox 12" id="12"/>
          <p:cNvSpPr txBox="true"/>
          <p:nvPr/>
        </p:nvSpPr>
        <p:spPr>
          <a:xfrm rot="0">
            <a:off x="953026" y="2274563"/>
            <a:ext cx="6269375" cy="642249"/>
          </a:xfrm>
          <a:prstGeom prst="rect">
            <a:avLst/>
          </a:prstGeom>
        </p:spPr>
        <p:txBody>
          <a:bodyPr anchor="t" rtlCol="false" tIns="0" lIns="0" bIns="0" rIns="0">
            <a:spAutoFit/>
          </a:bodyPr>
          <a:lstStyle/>
          <a:p>
            <a:pPr algn="just">
              <a:lnSpc>
                <a:spcPts val="5452"/>
              </a:lnSpc>
            </a:pPr>
            <a:r>
              <a:rPr lang="en-US" sz="3634">
                <a:solidFill>
                  <a:srgbClr val="FAFAFA"/>
                </a:solidFill>
                <a:latin typeface="DM Sans"/>
                <a:ea typeface="DM Sans"/>
                <a:cs typeface="DM Sans"/>
                <a:sym typeface="DM Sans"/>
              </a:rPr>
              <a:t>Penjelasan Fungsi serta Input</a:t>
            </a:r>
          </a:p>
        </p:txBody>
      </p:sp>
      <p:sp>
        <p:nvSpPr>
          <p:cNvPr name="Freeform 13" id="13"/>
          <p:cNvSpPr/>
          <p:nvPr/>
        </p:nvSpPr>
        <p:spPr>
          <a:xfrm flipH="false" flipV="false" rot="0">
            <a:off x="6728343" y="7856229"/>
            <a:ext cx="3338787" cy="943207"/>
          </a:xfrm>
          <a:custGeom>
            <a:avLst/>
            <a:gdLst/>
            <a:ahLst/>
            <a:cxnLst/>
            <a:rect r="r" b="b" t="t" l="l"/>
            <a:pathLst>
              <a:path h="943207" w="3338787">
                <a:moveTo>
                  <a:pt x="0" y="0"/>
                </a:moveTo>
                <a:lnTo>
                  <a:pt x="3338787" y="0"/>
                </a:lnTo>
                <a:lnTo>
                  <a:pt x="3338787" y="943207"/>
                </a:lnTo>
                <a:lnTo>
                  <a:pt x="0" y="9432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p:cSld>
    <p:bg>
      <p:bgPr>
        <a:solidFill>
          <a:srgbClr val="FAFAFA"/>
        </a:solidFill>
      </p:bgPr>
    </p:bg>
    <p:spTree>
      <p:nvGrpSpPr>
        <p:cNvPr id="1" name=""/>
        <p:cNvGrpSpPr/>
        <p:nvPr/>
      </p:nvGrpSpPr>
      <p:grpSpPr>
        <a:xfrm>
          <a:off x="0" y="0"/>
          <a:ext cx="0" cy="0"/>
          <a:chOff x="0" y="0"/>
          <a:chExt cx="0" cy="0"/>
        </a:xfrm>
      </p:grpSpPr>
      <p:sp>
        <p:nvSpPr>
          <p:cNvPr name="AutoShape 2" id="2"/>
          <p:cNvSpPr/>
          <p:nvPr/>
        </p:nvSpPr>
        <p:spPr>
          <a:xfrm>
            <a:off x="705762" y="3593254"/>
            <a:ext cx="16085310" cy="0"/>
          </a:xfrm>
          <a:prstGeom prst="line">
            <a:avLst/>
          </a:prstGeom>
          <a:ln cap="flat" w="38100">
            <a:solidFill>
              <a:srgbClr val="000000"/>
            </a:solidFill>
            <a:prstDash val="solid"/>
            <a:headEnd type="none" len="sm" w="sm"/>
            <a:tailEnd type="none" len="sm" w="sm"/>
          </a:ln>
        </p:spPr>
      </p:sp>
      <p:sp>
        <p:nvSpPr>
          <p:cNvPr name="TextBox 3" id="3"/>
          <p:cNvSpPr txBox="true"/>
          <p:nvPr/>
        </p:nvSpPr>
        <p:spPr>
          <a:xfrm rot="0">
            <a:off x="705762" y="2570935"/>
            <a:ext cx="3751904" cy="683830"/>
          </a:xfrm>
          <a:prstGeom prst="rect">
            <a:avLst/>
          </a:prstGeom>
        </p:spPr>
        <p:txBody>
          <a:bodyPr anchor="t" rtlCol="false" tIns="0" lIns="0" bIns="0" rIns="0">
            <a:spAutoFit/>
          </a:bodyPr>
          <a:lstStyle/>
          <a:p>
            <a:pPr algn="l">
              <a:lnSpc>
                <a:spcPts val="5725"/>
              </a:lnSpc>
            </a:pPr>
            <a:r>
              <a:rPr lang="en-US" sz="3817">
                <a:solidFill>
                  <a:srgbClr val="000000"/>
                </a:solidFill>
                <a:latin typeface="DM Sans"/>
                <a:ea typeface="DM Sans"/>
                <a:cs typeface="DM Sans"/>
                <a:sym typeface="DM Sans"/>
              </a:rPr>
              <a:t>Latar Belakang </a:t>
            </a:r>
          </a:p>
        </p:txBody>
      </p:sp>
      <p:sp>
        <p:nvSpPr>
          <p:cNvPr name="TextBox 4" id="4"/>
          <p:cNvSpPr txBox="true"/>
          <p:nvPr/>
        </p:nvSpPr>
        <p:spPr>
          <a:xfrm rot="0">
            <a:off x="705762" y="1082407"/>
            <a:ext cx="14644723" cy="737278"/>
          </a:xfrm>
          <a:prstGeom prst="rect">
            <a:avLst/>
          </a:prstGeom>
        </p:spPr>
        <p:txBody>
          <a:bodyPr anchor="t" rtlCol="false" tIns="0" lIns="0" bIns="0" rIns="0">
            <a:spAutoFit/>
          </a:bodyPr>
          <a:lstStyle/>
          <a:p>
            <a:pPr algn="l">
              <a:lnSpc>
                <a:spcPts val="4799"/>
              </a:lnSpc>
            </a:pPr>
            <a:r>
              <a:rPr lang="en-US" b="true" sz="7499" u="sng">
                <a:solidFill>
                  <a:srgbClr val="000000"/>
                </a:solidFill>
                <a:latin typeface="Glacial Indifference Bold"/>
                <a:ea typeface="Glacial Indifference Bold"/>
                <a:cs typeface="Glacial Indifference Bold"/>
                <a:sym typeface="Glacial Indifference Bold"/>
              </a:rPr>
              <a:t>MENCARI REKOMENDASI SAHAM</a:t>
            </a:r>
          </a:p>
        </p:txBody>
      </p:sp>
      <p:sp>
        <p:nvSpPr>
          <p:cNvPr name="TextBox 5" id="5"/>
          <p:cNvSpPr txBox="true"/>
          <p:nvPr/>
        </p:nvSpPr>
        <p:spPr>
          <a:xfrm rot="0">
            <a:off x="705762" y="4053641"/>
            <a:ext cx="16085310" cy="4467366"/>
          </a:xfrm>
          <a:prstGeom prst="rect">
            <a:avLst/>
          </a:prstGeom>
        </p:spPr>
        <p:txBody>
          <a:bodyPr anchor="t" rtlCol="false" tIns="0" lIns="0" bIns="0" rIns="0">
            <a:spAutoFit/>
          </a:bodyPr>
          <a:lstStyle/>
          <a:p>
            <a:pPr algn="just">
              <a:lnSpc>
                <a:spcPts val="3572"/>
              </a:lnSpc>
            </a:pPr>
            <a:r>
              <a:rPr lang="en-US" sz="2381">
                <a:solidFill>
                  <a:srgbClr val="000000"/>
                </a:solidFill>
                <a:latin typeface="DM Sans"/>
                <a:ea typeface="DM Sans"/>
                <a:cs typeface="DM Sans"/>
                <a:sym typeface="DM Sans"/>
              </a:rPr>
              <a:t>Dalam dunia investasi saham, salah satu tantangan utama bagi investor adalah menentukan saham mana yang memiliki nilai terbaik untuk diinvestasikan. Saham yang dihargai lebih rendah dari nilai fundamentalnya, atau yang sering disebut undervalued, menjadi pilihan menarik karena berpotensi memberikan keuntungan jangka panjang. Salah satu metrik yang umum digunakan untuk menilai valuasi saham adalah Price to Book Value (PBV), yaitu rasio antara harga saham dan nilai buku per lembar saham. Di tengah banyaknya pilihan saham di pasar, proses penyaringan secara manual berdasarkan PBV menjadi tidak efisien dan rawan kesalahan. Oleh karena itu, diperlukan sebuah pendekatan berbasis teknologi yang dapat memproses data saham dengan cepat dan akurat untuk memberikan rekomendasi yang relevan. Program ini dirancang untuk mengotomatisasi proses tersebut, memanfaatkan algoritma sorting dalam menyusun rekomendasi saham berdasarkan nilai PBV, sehingga dapat membantu investor dalam pengambilan keputusan yang lebih mudah, objektif, dan terukur.</a:t>
            </a:r>
          </a:p>
        </p:txBody>
      </p:sp>
      <p:sp>
        <p:nvSpPr>
          <p:cNvPr name="AutoShape 6" id="6"/>
          <p:cNvSpPr/>
          <p:nvPr/>
        </p:nvSpPr>
        <p:spPr>
          <a:xfrm>
            <a:off x="705762" y="9044882"/>
            <a:ext cx="16085310" cy="0"/>
          </a:xfrm>
          <a:prstGeom prst="line">
            <a:avLst/>
          </a:prstGeom>
          <a:ln cap="flat" w="38100">
            <a:solidFill>
              <a:srgbClr val="000000"/>
            </a:solidFill>
            <a:prstDash val="solid"/>
            <a:headEnd type="none" len="sm" w="sm"/>
            <a:tailEnd type="none" len="sm" w="sm"/>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854955">
            <a:off x="14537899" y="-11801407"/>
            <a:ext cx="12787517" cy="11860422"/>
          </a:xfrm>
          <a:custGeom>
            <a:avLst/>
            <a:gdLst/>
            <a:ahLst/>
            <a:cxnLst/>
            <a:rect r="r" b="b" t="t" l="l"/>
            <a:pathLst>
              <a:path h="11860422" w="12787517">
                <a:moveTo>
                  <a:pt x="12787518" y="0"/>
                </a:moveTo>
                <a:lnTo>
                  <a:pt x="0" y="0"/>
                </a:lnTo>
                <a:lnTo>
                  <a:pt x="0" y="11860422"/>
                </a:lnTo>
                <a:lnTo>
                  <a:pt x="12787518" y="11860422"/>
                </a:lnTo>
                <a:lnTo>
                  <a:pt x="12787518" y="0"/>
                </a:lnTo>
                <a:close/>
              </a:path>
            </a:pathLst>
          </a:custGeom>
          <a:blipFill>
            <a:blip r:embed="rId2">
              <a:alphaModFix amt="64000"/>
            </a:blip>
            <a:stretch>
              <a:fillRect l="0" t="0" r="0" b="0"/>
            </a:stretch>
          </a:blipFill>
        </p:spPr>
      </p:sp>
      <p:sp>
        <p:nvSpPr>
          <p:cNvPr name="Freeform 3" id="3"/>
          <p:cNvSpPr/>
          <p:nvPr/>
        </p:nvSpPr>
        <p:spPr>
          <a:xfrm flipH="true" flipV="false" rot="0">
            <a:off x="-11632187" y="4846209"/>
            <a:ext cx="12787517" cy="11860422"/>
          </a:xfrm>
          <a:custGeom>
            <a:avLst/>
            <a:gdLst/>
            <a:ahLst/>
            <a:cxnLst/>
            <a:rect r="r" b="b" t="t" l="l"/>
            <a:pathLst>
              <a:path h="11860422" w="12787517">
                <a:moveTo>
                  <a:pt x="12787517" y="0"/>
                </a:moveTo>
                <a:lnTo>
                  <a:pt x="0" y="0"/>
                </a:lnTo>
                <a:lnTo>
                  <a:pt x="0" y="11860423"/>
                </a:lnTo>
                <a:lnTo>
                  <a:pt x="12787517" y="11860423"/>
                </a:lnTo>
                <a:lnTo>
                  <a:pt x="12787517" y="0"/>
                </a:lnTo>
                <a:close/>
              </a:path>
            </a:pathLst>
          </a:custGeom>
          <a:blipFill>
            <a:blip r:embed="rId2">
              <a:alphaModFix amt="64000"/>
            </a:blip>
            <a:stretch>
              <a:fillRect l="0" t="0" r="0" b="0"/>
            </a:stretch>
          </a:blipFill>
        </p:spPr>
      </p:sp>
      <p:sp>
        <p:nvSpPr>
          <p:cNvPr name="AutoShape 4" id="4"/>
          <p:cNvSpPr/>
          <p:nvPr/>
        </p:nvSpPr>
        <p:spPr>
          <a:xfrm flipH="true">
            <a:off x="9049092" y="3086808"/>
            <a:ext cx="0" cy="5097342"/>
          </a:xfrm>
          <a:prstGeom prst="line">
            <a:avLst/>
          </a:prstGeom>
          <a:ln cap="flat" w="38100">
            <a:solidFill>
              <a:srgbClr val="FFFFFF"/>
            </a:solidFill>
            <a:prstDash val="solid"/>
            <a:headEnd type="none" len="sm" w="sm"/>
            <a:tailEnd type="none" len="sm" w="sm"/>
          </a:ln>
        </p:spPr>
      </p:sp>
      <p:sp>
        <p:nvSpPr>
          <p:cNvPr name="AutoShape 5" id="5"/>
          <p:cNvSpPr/>
          <p:nvPr/>
        </p:nvSpPr>
        <p:spPr>
          <a:xfrm>
            <a:off x="2366573" y="3086808"/>
            <a:ext cx="13554854" cy="0"/>
          </a:xfrm>
          <a:prstGeom prst="line">
            <a:avLst/>
          </a:prstGeom>
          <a:ln cap="flat" w="38100">
            <a:solidFill>
              <a:srgbClr val="FFFFFF"/>
            </a:solidFill>
            <a:prstDash val="solid"/>
            <a:headEnd type="none" len="sm" w="sm"/>
            <a:tailEnd type="none" len="sm" w="sm"/>
          </a:ln>
        </p:spPr>
      </p:sp>
      <p:sp>
        <p:nvSpPr>
          <p:cNvPr name="AutoShape 6" id="6"/>
          <p:cNvSpPr/>
          <p:nvPr/>
        </p:nvSpPr>
        <p:spPr>
          <a:xfrm>
            <a:off x="2366573" y="8184150"/>
            <a:ext cx="13554854" cy="0"/>
          </a:xfrm>
          <a:prstGeom prst="line">
            <a:avLst/>
          </a:prstGeom>
          <a:ln cap="flat" w="38100">
            <a:solidFill>
              <a:srgbClr val="FFFFFF"/>
            </a:solidFill>
            <a:prstDash val="solid"/>
            <a:headEnd type="none" len="sm" w="sm"/>
            <a:tailEnd type="none" len="sm" w="sm"/>
          </a:ln>
        </p:spPr>
      </p:sp>
      <p:sp>
        <p:nvSpPr>
          <p:cNvPr name="AutoShape 7" id="7"/>
          <p:cNvSpPr/>
          <p:nvPr/>
        </p:nvSpPr>
        <p:spPr>
          <a:xfrm flipH="true">
            <a:off x="15902377" y="3086808"/>
            <a:ext cx="0" cy="5097342"/>
          </a:xfrm>
          <a:prstGeom prst="line">
            <a:avLst/>
          </a:prstGeom>
          <a:ln cap="flat" w="38100">
            <a:solidFill>
              <a:srgbClr val="FFFFFF"/>
            </a:solidFill>
            <a:prstDash val="solid"/>
            <a:headEnd type="none" len="sm" w="sm"/>
            <a:tailEnd type="none" len="sm" w="sm"/>
          </a:ln>
        </p:spPr>
      </p:sp>
      <p:sp>
        <p:nvSpPr>
          <p:cNvPr name="AutoShape 8" id="8"/>
          <p:cNvSpPr/>
          <p:nvPr/>
        </p:nvSpPr>
        <p:spPr>
          <a:xfrm flipH="true">
            <a:off x="2385623" y="3099491"/>
            <a:ext cx="0" cy="5097342"/>
          </a:xfrm>
          <a:prstGeom prst="line">
            <a:avLst/>
          </a:prstGeom>
          <a:ln cap="flat" w="38100">
            <a:solidFill>
              <a:srgbClr val="FFFFFF"/>
            </a:solidFill>
            <a:prstDash val="solid"/>
            <a:headEnd type="none" len="sm" w="sm"/>
            <a:tailEnd type="none" len="sm" w="sm"/>
          </a:ln>
        </p:spPr>
      </p:sp>
      <p:sp>
        <p:nvSpPr>
          <p:cNvPr name="TextBox 9" id="9"/>
          <p:cNvSpPr txBox="true"/>
          <p:nvPr/>
        </p:nvSpPr>
        <p:spPr>
          <a:xfrm rot="0">
            <a:off x="2742903" y="3556316"/>
            <a:ext cx="5982340" cy="869779"/>
          </a:xfrm>
          <a:prstGeom prst="rect">
            <a:avLst/>
          </a:prstGeom>
        </p:spPr>
        <p:txBody>
          <a:bodyPr anchor="t" rtlCol="false" tIns="0" lIns="0" bIns="0" rIns="0">
            <a:spAutoFit/>
          </a:bodyPr>
          <a:lstStyle/>
          <a:p>
            <a:pPr algn="just">
              <a:lnSpc>
                <a:spcPts val="3509"/>
              </a:lnSpc>
            </a:pPr>
            <a:r>
              <a:rPr lang="en-US" sz="2506">
                <a:solidFill>
                  <a:srgbClr val="FFFFFF"/>
                </a:solidFill>
                <a:latin typeface="DM Sans"/>
                <a:ea typeface="DM Sans"/>
                <a:cs typeface="DM Sans"/>
                <a:sym typeface="DM Sans"/>
              </a:rPr>
              <a:t>Supaya memberikan hasil analisa saham yang cepat</a:t>
            </a:r>
          </a:p>
        </p:txBody>
      </p:sp>
      <p:sp>
        <p:nvSpPr>
          <p:cNvPr name="TextBox 10" id="10"/>
          <p:cNvSpPr txBox="true"/>
          <p:nvPr/>
        </p:nvSpPr>
        <p:spPr>
          <a:xfrm rot="0">
            <a:off x="5288047" y="2652728"/>
            <a:ext cx="1173286" cy="251590"/>
          </a:xfrm>
          <a:prstGeom prst="rect">
            <a:avLst/>
          </a:prstGeom>
        </p:spPr>
        <p:txBody>
          <a:bodyPr anchor="t" rtlCol="false" tIns="0" lIns="0" bIns="0" rIns="0">
            <a:spAutoFit/>
          </a:bodyPr>
          <a:lstStyle/>
          <a:p>
            <a:pPr algn="l">
              <a:lnSpc>
                <a:spcPts val="1664"/>
              </a:lnSpc>
            </a:pPr>
            <a:r>
              <a:rPr lang="en-US" sz="2600" b="true">
                <a:solidFill>
                  <a:srgbClr val="FFFFFF"/>
                </a:solidFill>
                <a:latin typeface="DM Sans Bold"/>
                <a:ea typeface="DM Sans Bold"/>
                <a:cs typeface="DM Sans Bold"/>
                <a:sym typeface="DM Sans Bold"/>
              </a:rPr>
              <a:t>Tujuan</a:t>
            </a:r>
          </a:p>
        </p:txBody>
      </p:sp>
      <p:sp>
        <p:nvSpPr>
          <p:cNvPr name="TextBox 11" id="11"/>
          <p:cNvSpPr txBox="true"/>
          <p:nvPr/>
        </p:nvSpPr>
        <p:spPr>
          <a:xfrm rot="0">
            <a:off x="11729050" y="2652728"/>
            <a:ext cx="1439004" cy="251590"/>
          </a:xfrm>
          <a:prstGeom prst="rect">
            <a:avLst/>
          </a:prstGeom>
        </p:spPr>
        <p:txBody>
          <a:bodyPr anchor="t" rtlCol="false" tIns="0" lIns="0" bIns="0" rIns="0">
            <a:spAutoFit/>
          </a:bodyPr>
          <a:lstStyle/>
          <a:p>
            <a:pPr algn="l">
              <a:lnSpc>
                <a:spcPts val="1664"/>
              </a:lnSpc>
            </a:pPr>
            <a:r>
              <a:rPr lang="en-US" sz="2600" b="true">
                <a:solidFill>
                  <a:srgbClr val="FFFFFF"/>
                </a:solidFill>
                <a:latin typeface="DM Sans Bold"/>
                <a:ea typeface="DM Sans Bold"/>
                <a:cs typeface="DM Sans Bold"/>
                <a:sym typeface="DM Sans Bold"/>
              </a:rPr>
              <a:t>Manfaat</a:t>
            </a:r>
          </a:p>
        </p:txBody>
      </p:sp>
      <p:sp>
        <p:nvSpPr>
          <p:cNvPr name="TextBox 12" id="12"/>
          <p:cNvSpPr txBox="true"/>
          <p:nvPr/>
        </p:nvSpPr>
        <p:spPr>
          <a:xfrm rot="0">
            <a:off x="9374818" y="3556316"/>
            <a:ext cx="6151219" cy="1307929"/>
          </a:xfrm>
          <a:prstGeom prst="rect">
            <a:avLst/>
          </a:prstGeom>
        </p:spPr>
        <p:txBody>
          <a:bodyPr anchor="t" rtlCol="false" tIns="0" lIns="0" bIns="0" rIns="0">
            <a:spAutoFit/>
          </a:bodyPr>
          <a:lstStyle/>
          <a:p>
            <a:pPr algn="just">
              <a:lnSpc>
                <a:spcPts val="3509"/>
              </a:lnSpc>
            </a:pPr>
            <a:r>
              <a:rPr lang="en-US" sz="2506">
                <a:solidFill>
                  <a:srgbClr val="FFFFFF"/>
                </a:solidFill>
                <a:latin typeface="DM Sans"/>
                <a:ea typeface="DM Sans"/>
                <a:cs typeface="DM Sans"/>
                <a:sym typeface="DM Sans"/>
              </a:rPr>
              <a:t>Bagi investor pemula, dapat memberikan panduan sederhana untuk memilih saham yang terjangkau dan potensial</a:t>
            </a:r>
          </a:p>
        </p:txBody>
      </p:sp>
      <p:sp>
        <p:nvSpPr>
          <p:cNvPr name="TextBox 13" id="13"/>
          <p:cNvSpPr txBox="true"/>
          <p:nvPr/>
        </p:nvSpPr>
        <p:spPr>
          <a:xfrm rot="0">
            <a:off x="976221" y="987507"/>
            <a:ext cx="14644723" cy="737278"/>
          </a:xfrm>
          <a:prstGeom prst="rect">
            <a:avLst/>
          </a:prstGeom>
        </p:spPr>
        <p:txBody>
          <a:bodyPr anchor="t" rtlCol="false" tIns="0" lIns="0" bIns="0" rIns="0">
            <a:spAutoFit/>
          </a:bodyPr>
          <a:lstStyle/>
          <a:p>
            <a:pPr algn="l">
              <a:lnSpc>
                <a:spcPts val="4799"/>
              </a:lnSpc>
            </a:pPr>
            <a:r>
              <a:rPr lang="en-US" b="true" sz="7499" u="sng">
                <a:solidFill>
                  <a:srgbClr val="FAFAFA"/>
                </a:solidFill>
                <a:latin typeface="Glacial Indifference Bold"/>
                <a:ea typeface="Glacial Indifference Bold"/>
                <a:cs typeface="Glacial Indifference Bold"/>
                <a:sym typeface="Glacial Indifference Bold"/>
              </a:rPr>
              <a:t>MENCARI REKOMENDASI SAHAM</a:t>
            </a:r>
          </a:p>
        </p:txBody>
      </p:sp>
      <p:sp>
        <p:nvSpPr>
          <p:cNvPr name="TextBox 14" id="14"/>
          <p:cNvSpPr txBox="true"/>
          <p:nvPr/>
        </p:nvSpPr>
        <p:spPr>
          <a:xfrm rot="0">
            <a:off x="2742903" y="5184698"/>
            <a:ext cx="5982340" cy="869779"/>
          </a:xfrm>
          <a:prstGeom prst="rect">
            <a:avLst/>
          </a:prstGeom>
        </p:spPr>
        <p:txBody>
          <a:bodyPr anchor="t" rtlCol="false" tIns="0" lIns="0" bIns="0" rIns="0">
            <a:spAutoFit/>
          </a:bodyPr>
          <a:lstStyle/>
          <a:p>
            <a:pPr algn="l">
              <a:lnSpc>
                <a:spcPts val="3509"/>
              </a:lnSpc>
            </a:pPr>
            <a:r>
              <a:rPr lang="en-US" sz="2506">
                <a:solidFill>
                  <a:srgbClr val="FFFFFF"/>
                </a:solidFill>
                <a:latin typeface="DM Sans"/>
                <a:ea typeface="DM Sans"/>
                <a:cs typeface="DM Sans"/>
                <a:sym typeface="DM Sans"/>
              </a:rPr>
              <a:t>Membantu investor menemukan saham undervalued</a:t>
            </a:r>
          </a:p>
        </p:txBody>
      </p:sp>
      <p:sp>
        <p:nvSpPr>
          <p:cNvPr name="TextBox 15" id="15"/>
          <p:cNvSpPr txBox="true"/>
          <p:nvPr/>
        </p:nvSpPr>
        <p:spPr>
          <a:xfrm rot="0">
            <a:off x="2742903" y="6502152"/>
            <a:ext cx="6047416" cy="1307929"/>
          </a:xfrm>
          <a:prstGeom prst="rect">
            <a:avLst/>
          </a:prstGeom>
        </p:spPr>
        <p:txBody>
          <a:bodyPr anchor="t" rtlCol="false" tIns="0" lIns="0" bIns="0" rIns="0">
            <a:spAutoFit/>
          </a:bodyPr>
          <a:lstStyle/>
          <a:p>
            <a:pPr algn="l">
              <a:lnSpc>
                <a:spcPts val="3509"/>
              </a:lnSpc>
            </a:pPr>
            <a:r>
              <a:rPr lang="en-US" sz="2506">
                <a:solidFill>
                  <a:srgbClr val="FFFFFF"/>
                </a:solidFill>
                <a:latin typeface="DM Sans"/>
                <a:ea typeface="DM Sans"/>
                <a:cs typeface="DM Sans"/>
                <a:sym typeface="DM Sans"/>
              </a:rPr>
              <a:t>Memberikan hasil yang bersifat transparan karena algoritma sorting yang bersifat objektif berdasarkan data</a:t>
            </a:r>
          </a:p>
        </p:txBody>
      </p:sp>
      <p:sp>
        <p:nvSpPr>
          <p:cNvPr name="TextBox 16" id="16"/>
          <p:cNvSpPr txBox="true"/>
          <p:nvPr/>
        </p:nvSpPr>
        <p:spPr>
          <a:xfrm rot="0">
            <a:off x="9372942" y="5221097"/>
            <a:ext cx="6151219" cy="869779"/>
          </a:xfrm>
          <a:prstGeom prst="rect">
            <a:avLst/>
          </a:prstGeom>
        </p:spPr>
        <p:txBody>
          <a:bodyPr anchor="t" rtlCol="false" tIns="0" lIns="0" bIns="0" rIns="0">
            <a:spAutoFit/>
          </a:bodyPr>
          <a:lstStyle/>
          <a:p>
            <a:pPr algn="just">
              <a:lnSpc>
                <a:spcPts val="3509"/>
              </a:lnSpc>
            </a:pPr>
            <a:r>
              <a:rPr lang="en-US" sz="2506">
                <a:solidFill>
                  <a:srgbClr val="FFFFFF"/>
                </a:solidFill>
                <a:latin typeface="DM Sans"/>
                <a:ea typeface="DM Sans"/>
                <a:cs typeface="DM Sans"/>
                <a:sym typeface="DM Sans"/>
              </a:rPr>
              <a:t>Menghemat waktu dalam menganalisis data saham</a:t>
            </a:r>
          </a:p>
        </p:txBody>
      </p:sp>
      <p:sp>
        <p:nvSpPr>
          <p:cNvPr name="TextBox 17" id="17"/>
          <p:cNvSpPr txBox="true"/>
          <p:nvPr/>
        </p:nvSpPr>
        <p:spPr>
          <a:xfrm rot="0">
            <a:off x="9374818" y="6471876"/>
            <a:ext cx="6151219" cy="869779"/>
          </a:xfrm>
          <a:prstGeom prst="rect">
            <a:avLst/>
          </a:prstGeom>
        </p:spPr>
        <p:txBody>
          <a:bodyPr anchor="t" rtlCol="false" tIns="0" lIns="0" bIns="0" rIns="0">
            <a:spAutoFit/>
          </a:bodyPr>
          <a:lstStyle/>
          <a:p>
            <a:pPr algn="just">
              <a:lnSpc>
                <a:spcPts val="3509"/>
              </a:lnSpc>
            </a:pPr>
            <a:r>
              <a:rPr lang="en-US" sz="2506">
                <a:solidFill>
                  <a:srgbClr val="FFFFFF"/>
                </a:solidFill>
                <a:latin typeface="DM Sans"/>
                <a:ea typeface="DM Sans"/>
                <a:cs typeface="DM Sans"/>
                <a:sym typeface="DM Sans"/>
              </a:rPr>
              <a:t>Meningkatkan pemahaman terkait pentingnya analisis fundamental</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sp>
        <p:nvSpPr>
          <p:cNvPr name="Freeform 2" id="2"/>
          <p:cNvSpPr/>
          <p:nvPr/>
        </p:nvSpPr>
        <p:spPr>
          <a:xfrm flipH="true" flipV="false" rot="-854955">
            <a:off x="-7412510" y="-9422065"/>
            <a:ext cx="12787517" cy="11860422"/>
          </a:xfrm>
          <a:custGeom>
            <a:avLst/>
            <a:gdLst/>
            <a:ahLst/>
            <a:cxnLst/>
            <a:rect r="r" b="b" t="t" l="l"/>
            <a:pathLst>
              <a:path h="11860422" w="12787517">
                <a:moveTo>
                  <a:pt x="12787517" y="0"/>
                </a:moveTo>
                <a:lnTo>
                  <a:pt x="0" y="0"/>
                </a:lnTo>
                <a:lnTo>
                  <a:pt x="0" y="11860422"/>
                </a:lnTo>
                <a:lnTo>
                  <a:pt x="12787517" y="11860422"/>
                </a:lnTo>
                <a:lnTo>
                  <a:pt x="12787517" y="0"/>
                </a:lnTo>
                <a:close/>
              </a:path>
            </a:pathLst>
          </a:custGeom>
          <a:blipFill>
            <a:blip r:embed="rId2">
              <a:alphaModFix amt="64000"/>
            </a:blip>
            <a:stretch>
              <a:fillRect l="0" t="0" r="0" b="0"/>
            </a:stretch>
          </a:blipFill>
        </p:spPr>
      </p:sp>
      <p:sp>
        <p:nvSpPr>
          <p:cNvPr name="AutoShape 3" id="3"/>
          <p:cNvSpPr/>
          <p:nvPr/>
        </p:nvSpPr>
        <p:spPr>
          <a:xfrm flipH="true" flipV="true">
            <a:off x="6676279" y="4091056"/>
            <a:ext cx="0" cy="3084982"/>
          </a:xfrm>
          <a:prstGeom prst="line">
            <a:avLst/>
          </a:prstGeom>
          <a:ln cap="flat" w="38100">
            <a:solidFill>
              <a:srgbClr val="FFFFFF"/>
            </a:solidFill>
            <a:prstDash val="solid"/>
            <a:headEnd type="none" len="sm" w="sm"/>
            <a:tailEnd type="none" len="sm" w="sm"/>
          </a:ln>
        </p:spPr>
      </p:sp>
      <p:sp>
        <p:nvSpPr>
          <p:cNvPr name="AutoShape 4" id="4"/>
          <p:cNvSpPr/>
          <p:nvPr/>
        </p:nvSpPr>
        <p:spPr>
          <a:xfrm flipV="true">
            <a:off x="11278073" y="4091056"/>
            <a:ext cx="0" cy="3084982"/>
          </a:xfrm>
          <a:prstGeom prst="line">
            <a:avLst/>
          </a:prstGeom>
          <a:ln cap="flat" w="38100">
            <a:solidFill>
              <a:srgbClr val="FFFFFF"/>
            </a:solidFill>
            <a:prstDash val="solid"/>
            <a:headEnd type="none" len="sm" w="sm"/>
            <a:tailEnd type="none" len="sm" w="sm"/>
          </a:ln>
        </p:spPr>
      </p:sp>
      <p:sp>
        <p:nvSpPr>
          <p:cNvPr name="TextBox 5" id="5"/>
          <p:cNvSpPr txBox="true"/>
          <p:nvPr/>
        </p:nvSpPr>
        <p:spPr>
          <a:xfrm rot="0">
            <a:off x="11794878" y="4270591"/>
            <a:ext cx="5158648" cy="2622379"/>
          </a:xfrm>
          <a:prstGeom prst="rect">
            <a:avLst/>
          </a:prstGeom>
        </p:spPr>
        <p:txBody>
          <a:bodyPr anchor="t" rtlCol="false" tIns="0" lIns="0" bIns="0" rIns="0">
            <a:spAutoFit/>
          </a:bodyPr>
          <a:lstStyle/>
          <a:p>
            <a:pPr algn="just">
              <a:lnSpc>
                <a:spcPts val="3509"/>
              </a:lnSpc>
            </a:pPr>
            <a:r>
              <a:rPr lang="en-US" sz="2506">
                <a:solidFill>
                  <a:srgbClr val="FFFFFF"/>
                </a:solidFill>
                <a:latin typeface="DM Sans"/>
                <a:ea typeface="DM Sans"/>
                <a:cs typeface="DM Sans"/>
                <a:sym typeface="DM Sans"/>
              </a:rPr>
              <a:t>Data yang telah dicari nilai PBV nya, kemudian disortir dan pengurutannya dari yang pertama sampai terakhir yaitu dari rendah ke tinggi atau bisa disebut dari saham undervalued ke overvalued</a:t>
            </a:r>
          </a:p>
        </p:txBody>
      </p:sp>
      <p:sp>
        <p:nvSpPr>
          <p:cNvPr name="AutoShape 6" id="6"/>
          <p:cNvSpPr/>
          <p:nvPr/>
        </p:nvSpPr>
        <p:spPr>
          <a:xfrm flipV="true">
            <a:off x="976221" y="7176038"/>
            <a:ext cx="16116255" cy="0"/>
          </a:xfrm>
          <a:prstGeom prst="line">
            <a:avLst/>
          </a:prstGeom>
          <a:ln cap="flat" w="38100">
            <a:solidFill>
              <a:srgbClr val="FFFFFF"/>
            </a:solidFill>
            <a:prstDash val="solid"/>
            <a:headEnd type="none" len="sm" w="sm"/>
            <a:tailEnd type="none" len="sm" w="sm"/>
          </a:ln>
        </p:spPr>
      </p:sp>
      <p:sp>
        <p:nvSpPr>
          <p:cNvPr name="AutoShape 7" id="7"/>
          <p:cNvSpPr/>
          <p:nvPr/>
        </p:nvSpPr>
        <p:spPr>
          <a:xfrm flipV="true">
            <a:off x="976221" y="4110106"/>
            <a:ext cx="16116255" cy="0"/>
          </a:xfrm>
          <a:prstGeom prst="line">
            <a:avLst/>
          </a:prstGeom>
          <a:ln cap="flat" w="38100">
            <a:solidFill>
              <a:srgbClr val="FFFFFF"/>
            </a:solidFill>
            <a:prstDash val="solid"/>
            <a:headEnd type="none" len="sm" w="sm"/>
            <a:tailEnd type="none" len="sm" w="sm"/>
          </a:ln>
        </p:spPr>
      </p:sp>
      <p:sp>
        <p:nvSpPr>
          <p:cNvPr name="AutoShape 8" id="8"/>
          <p:cNvSpPr/>
          <p:nvPr/>
        </p:nvSpPr>
        <p:spPr>
          <a:xfrm>
            <a:off x="9387410" y="8528588"/>
            <a:ext cx="6171334" cy="0"/>
          </a:xfrm>
          <a:prstGeom prst="line">
            <a:avLst/>
          </a:prstGeom>
          <a:ln cap="flat" w="38100">
            <a:solidFill>
              <a:srgbClr val="FFFFFF"/>
            </a:solidFill>
            <a:prstDash val="solid"/>
            <a:headEnd type="none" len="sm" w="sm"/>
            <a:tailEnd type="none" len="sm" w="sm"/>
          </a:ln>
        </p:spPr>
      </p:sp>
      <p:sp>
        <p:nvSpPr>
          <p:cNvPr name="AutoShape 9" id="9"/>
          <p:cNvSpPr/>
          <p:nvPr/>
        </p:nvSpPr>
        <p:spPr>
          <a:xfrm>
            <a:off x="9367392" y="9685007"/>
            <a:ext cx="6171334" cy="0"/>
          </a:xfrm>
          <a:prstGeom prst="line">
            <a:avLst/>
          </a:prstGeom>
          <a:ln cap="flat" w="38100">
            <a:solidFill>
              <a:srgbClr val="FFFFFF"/>
            </a:solidFill>
            <a:prstDash val="solid"/>
            <a:headEnd type="none" len="sm" w="sm"/>
            <a:tailEnd type="none" len="sm" w="sm"/>
          </a:ln>
        </p:spPr>
      </p:sp>
      <p:sp>
        <p:nvSpPr>
          <p:cNvPr name="Freeform 10" id="10"/>
          <p:cNvSpPr/>
          <p:nvPr/>
        </p:nvSpPr>
        <p:spPr>
          <a:xfrm flipH="true" flipV="false" rot="0">
            <a:off x="13210508" y="6381497"/>
            <a:ext cx="12787517" cy="11860422"/>
          </a:xfrm>
          <a:custGeom>
            <a:avLst/>
            <a:gdLst/>
            <a:ahLst/>
            <a:cxnLst/>
            <a:rect r="r" b="b" t="t" l="l"/>
            <a:pathLst>
              <a:path h="11860422" w="12787517">
                <a:moveTo>
                  <a:pt x="12787517" y="0"/>
                </a:moveTo>
                <a:lnTo>
                  <a:pt x="0" y="0"/>
                </a:lnTo>
                <a:lnTo>
                  <a:pt x="0" y="11860422"/>
                </a:lnTo>
                <a:lnTo>
                  <a:pt x="12787517" y="11860422"/>
                </a:lnTo>
                <a:lnTo>
                  <a:pt x="12787517" y="0"/>
                </a:lnTo>
                <a:close/>
              </a:path>
            </a:pathLst>
          </a:custGeom>
          <a:blipFill>
            <a:blip r:embed="rId2">
              <a:alphaModFix amt="64000"/>
            </a:blip>
            <a:stretch>
              <a:fillRect l="0" t="0" r="0" b="0"/>
            </a:stretch>
          </a:blipFill>
        </p:spPr>
      </p:sp>
      <p:sp>
        <p:nvSpPr>
          <p:cNvPr name="Freeform 11" id="11"/>
          <p:cNvSpPr/>
          <p:nvPr/>
        </p:nvSpPr>
        <p:spPr>
          <a:xfrm flipH="false" flipV="false" rot="-412128">
            <a:off x="5525483" y="7226528"/>
            <a:ext cx="2301592" cy="1142165"/>
          </a:xfrm>
          <a:custGeom>
            <a:avLst/>
            <a:gdLst/>
            <a:ahLst/>
            <a:cxnLst/>
            <a:rect r="r" b="b" t="t" l="l"/>
            <a:pathLst>
              <a:path h="1142165" w="2301592">
                <a:moveTo>
                  <a:pt x="0" y="0"/>
                </a:moveTo>
                <a:lnTo>
                  <a:pt x="2301592" y="0"/>
                </a:lnTo>
                <a:lnTo>
                  <a:pt x="2301592" y="1142165"/>
                </a:lnTo>
                <a:lnTo>
                  <a:pt x="0" y="1142165"/>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2" id="12"/>
          <p:cNvSpPr txBox="true"/>
          <p:nvPr/>
        </p:nvSpPr>
        <p:spPr>
          <a:xfrm rot="0">
            <a:off x="7496394" y="2310130"/>
            <a:ext cx="3295211" cy="467100"/>
          </a:xfrm>
          <a:prstGeom prst="rect">
            <a:avLst/>
          </a:prstGeom>
        </p:spPr>
        <p:txBody>
          <a:bodyPr anchor="t" rtlCol="false" tIns="0" lIns="0" bIns="0" rIns="0">
            <a:spAutoFit/>
          </a:bodyPr>
          <a:lstStyle/>
          <a:p>
            <a:pPr algn="l">
              <a:lnSpc>
                <a:spcPts val="3015"/>
              </a:lnSpc>
            </a:pPr>
            <a:r>
              <a:rPr lang="en-US" sz="4711" b="true">
                <a:solidFill>
                  <a:srgbClr val="FFFFFF"/>
                </a:solidFill>
                <a:latin typeface="DM Sans Bold"/>
                <a:ea typeface="DM Sans Bold"/>
                <a:cs typeface="DM Sans Bold"/>
                <a:sym typeface="DM Sans Bold"/>
              </a:rPr>
              <a:t>Cara Kerja</a:t>
            </a:r>
          </a:p>
        </p:txBody>
      </p:sp>
      <p:sp>
        <p:nvSpPr>
          <p:cNvPr name="TextBox 13" id="13"/>
          <p:cNvSpPr txBox="true"/>
          <p:nvPr/>
        </p:nvSpPr>
        <p:spPr>
          <a:xfrm rot="0">
            <a:off x="976221" y="4270591"/>
            <a:ext cx="5233333" cy="2622379"/>
          </a:xfrm>
          <a:prstGeom prst="rect">
            <a:avLst/>
          </a:prstGeom>
        </p:spPr>
        <p:txBody>
          <a:bodyPr anchor="t" rtlCol="false" tIns="0" lIns="0" bIns="0" rIns="0">
            <a:spAutoFit/>
          </a:bodyPr>
          <a:lstStyle/>
          <a:p>
            <a:pPr algn="just">
              <a:lnSpc>
                <a:spcPts val="3509"/>
              </a:lnSpc>
            </a:pPr>
            <a:r>
              <a:rPr lang="en-US" sz="2506">
                <a:solidFill>
                  <a:srgbClr val="FFFFFF"/>
                </a:solidFill>
                <a:latin typeface="DM Sans"/>
                <a:ea typeface="DM Sans"/>
                <a:cs typeface="DM Sans"/>
                <a:sym typeface="DM Sans"/>
              </a:rPr>
              <a:t>Proses akan diawali dengan program meminta beberapa input saham (tergantung permintaan user) yang berisi nilai dari harga saham, BVPS(banyak saham beredar dan nilai ekuitasnya)</a:t>
            </a:r>
          </a:p>
        </p:txBody>
      </p:sp>
      <p:sp>
        <p:nvSpPr>
          <p:cNvPr name="TextBox 14" id="14"/>
          <p:cNvSpPr txBox="true"/>
          <p:nvPr/>
        </p:nvSpPr>
        <p:spPr>
          <a:xfrm rot="0">
            <a:off x="976221" y="987507"/>
            <a:ext cx="14644723" cy="737278"/>
          </a:xfrm>
          <a:prstGeom prst="rect">
            <a:avLst/>
          </a:prstGeom>
        </p:spPr>
        <p:txBody>
          <a:bodyPr anchor="t" rtlCol="false" tIns="0" lIns="0" bIns="0" rIns="0">
            <a:spAutoFit/>
          </a:bodyPr>
          <a:lstStyle/>
          <a:p>
            <a:pPr algn="l">
              <a:lnSpc>
                <a:spcPts val="4799"/>
              </a:lnSpc>
            </a:pPr>
            <a:r>
              <a:rPr lang="en-US" b="true" sz="7499" u="sng">
                <a:solidFill>
                  <a:srgbClr val="FAFAFA"/>
                </a:solidFill>
                <a:latin typeface="Glacial Indifference Bold"/>
                <a:ea typeface="Glacial Indifference Bold"/>
                <a:cs typeface="Glacial Indifference Bold"/>
                <a:sym typeface="Glacial Indifference Bold"/>
              </a:rPr>
              <a:t>MENCARI REKOMENDASI SAHAM</a:t>
            </a:r>
          </a:p>
        </p:txBody>
      </p:sp>
      <p:sp>
        <p:nvSpPr>
          <p:cNvPr name="TextBox 15" id="15"/>
          <p:cNvSpPr txBox="true"/>
          <p:nvPr/>
        </p:nvSpPr>
        <p:spPr>
          <a:xfrm rot="0">
            <a:off x="7147555" y="4270591"/>
            <a:ext cx="3659243" cy="2622379"/>
          </a:xfrm>
          <a:prstGeom prst="rect">
            <a:avLst/>
          </a:prstGeom>
        </p:spPr>
        <p:txBody>
          <a:bodyPr anchor="t" rtlCol="false" tIns="0" lIns="0" bIns="0" rIns="0">
            <a:spAutoFit/>
          </a:bodyPr>
          <a:lstStyle/>
          <a:p>
            <a:pPr algn="just">
              <a:lnSpc>
                <a:spcPts val="3509"/>
              </a:lnSpc>
            </a:pPr>
            <a:r>
              <a:rPr lang="en-US" sz="2506">
                <a:solidFill>
                  <a:srgbClr val="FFFFFF"/>
                </a:solidFill>
                <a:latin typeface="DM Sans"/>
                <a:ea typeface="DM Sans"/>
                <a:cs typeface="DM Sans"/>
                <a:sym typeface="DM Sans"/>
              </a:rPr>
              <a:t>Selanjutnya, data yang telah diinputkan tadi akan dicari nilai PBV nya menggunakan function yang telah dibuat pada soal pertama tadi.</a:t>
            </a:r>
          </a:p>
        </p:txBody>
      </p:sp>
      <p:sp>
        <p:nvSpPr>
          <p:cNvPr name="Freeform 16" id="16"/>
          <p:cNvSpPr/>
          <p:nvPr/>
        </p:nvSpPr>
        <p:spPr>
          <a:xfrm flipH="false" flipV="true" rot="291323">
            <a:off x="10127277" y="2872585"/>
            <a:ext cx="2301592" cy="1142165"/>
          </a:xfrm>
          <a:custGeom>
            <a:avLst/>
            <a:gdLst/>
            <a:ahLst/>
            <a:cxnLst/>
            <a:rect r="r" b="b" t="t" l="l"/>
            <a:pathLst>
              <a:path h="1142165" w="2301592">
                <a:moveTo>
                  <a:pt x="0" y="1142165"/>
                </a:moveTo>
                <a:lnTo>
                  <a:pt x="2301593" y="1142165"/>
                </a:lnTo>
                <a:lnTo>
                  <a:pt x="2301593" y="0"/>
                </a:lnTo>
                <a:lnTo>
                  <a:pt x="0" y="0"/>
                </a:lnTo>
                <a:lnTo>
                  <a:pt x="0" y="1142165"/>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7" id="17"/>
          <p:cNvGrpSpPr/>
          <p:nvPr/>
        </p:nvGrpSpPr>
        <p:grpSpPr>
          <a:xfrm rot="0">
            <a:off x="14690366" y="7545400"/>
            <a:ext cx="2424023" cy="3123684"/>
            <a:chOff x="0" y="0"/>
            <a:chExt cx="3232030" cy="4164911"/>
          </a:xfrm>
        </p:grpSpPr>
        <p:sp>
          <p:nvSpPr>
            <p:cNvPr name="Freeform 18" id="18"/>
            <p:cNvSpPr/>
            <p:nvPr/>
          </p:nvSpPr>
          <p:spPr>
            <a:xfrm flipH="false" flipV="false" rot="0">
              <a:off x="1154481" y="2900245"/>
              <a:ext cx="923068" cy="816249"/>
            </a:xfrm>
            <a:custGeom>
              <a:avLst/>
              <a:gdLst/>
              <a:ahLst/>
              <a:cxnLst/>
              <a:rect r="r" b="b" t="t" l="l"/>
              <a:pathLst>
                <a:path h="816249" w="923068">
                  <a:moveTo>
                    <a:pt x="0" y="0"/>
                  </a:moveTo>
                  <a:lnTo>
                    <a:pt x="923068" y="0"/>
                  </a:lnTo>
                  <a:lnTo>
                    <a:pt x="923068" y="816249"/>
                  </a:lnTo>
                  <a:lnTo>
                    <a:pt x="0" y="816249"/>
                  </a:lnTo>
                  <a:lnTo>
                    <a:pt x="0" y="0"/>
                  </a:lnTo>
                  <a:close/>
                </a:path>
              </a:pathLst>
            </a:custGeom>
            <a:blipFill>
              <a:blip r:embed="rId5"/>
              <a:stretch>
                <a:fillRect l="0" t="0" r="-408112" b="-641125"/>
              </a:stretch>
            </a:blipFill>
          </p:spPr>
        </p:sp>
        <p:sp>
          <p:nvSpPr>
            <p:cNvPr name="Freeform 19" id="19"/>
            <p:cNvSpPr/>
            <p:nvPr/>
          </p:nvSpPr>
          <p:spPr>
            <a:xfrm flipH="false" flipV="false" rot="0">
              <a:off x="0" y="0"/>
              <a:ext cx="3232030" cy="4164911"/>
            </a:xfrm>
            <a:custGeom>
              <a:avLst/>
              <a:gdLst/>
              <a:ahLst/>
              <a:cxnLst/>
              <a:rect r="r" b="b" t="t" l="l"/>
              <a:pathLst>
                <a:path h="4164911" w="3232030">
                  <a:moveTo>
                    <a:pt x="0" y="0"/>
                  </a:moveTo>
                  <a:lnTo>
                    <a:pt x="3232030" y="0"/>
                  </a:lnTo>
                  <a:lnTo>
                    <a:pt x="3232030" y="4164911"/>
                  </a:lnTo>
                  <a:lnTo>
                    <a:pt x="0" y="4164911"/>
                  </a:lnTo>
                  <a:lnTo>
                    <a:pt x="0" y="0"/>
                  </a:lnTo>
                  <a:close/>
                </a:path>
              </a:pathLst>
            </a:custGeom>
            <a:blipFill>
              <a:blip r:embed="rId6"/>
              <a:stretch>
                <a:fillRect l="0" t="0" r="0" b="0"/>
              </a:stretch>
            </a:blipFill>
          </p:spPr>
        </p:sp>
      </p:grpSp>
      <p:sp>
        <p:nvSpPr>
          <p:cNvPr name="TextBox 20" id="20"/>
          <p:cNvSpPr txBox="true"/>
          <p:nvPr/>
        </p:nvSpPr>
        <p:spPr>
          <a:xfrm rot="0">
            <a:off x="9367392" y="8643777"/>
            <a:ext cx="5158648" cy="869779"/>
          </a:xfrm>
          <a:prstGeom prst="rect">
            <a:avLst/>
          </a:prstGeom>
        </p:spPr>
        <p:txBody>
          <a:bodyPr anchor="t" rtlCol="false" tIns="0" lIns="0" bIns="0" rIns="0">
            <a:spAutoFit/>
          </a:bodyPr>
          <a:lstStyle/>
          <a:p>
            <a:pPr algn="r">
              <a:lnSpc>
                <a:spcPts val="3509"/>
              </a:lnSpc>
            </a:pPr>
            <a:r>
              <a:rPr lang="en-US" sz="2506">
                <a:solidFill>
                  <a:srgbClr val="FFFFFF"/>
                </a:solidFill>
                <a:latin typeface="DM Sans"/>
                <a:ea typeface="DM Sans"/>
                <a:cs typeface="DM Sans"/>
                <a:sym typeface="DM Sans"/>
              </a:rPr>
              <a:t>Disini untuk algoritma sorting nya kita menggunakan Quick Sort</a:t>
            </a:r>
          </a:p>
        </p:txBody>
      </p:sp>
      <p:sp>
        <p:nvSpPr>
          <p:cNvPr name="AutoShape 21" id="21"/>
          <p:cNvSpPr/>
          <p:nvPr/>
        </p:nvSpPr>
        <p:spPr>
          <a:xfrm flipV="true">
            <a:off x="9386442" y="8502225"/>
            <a:ext cx="968" cy="1182782"/>
          </a:xfrm>
          <a:prstGeom prst="line">
            <a:avLst/>
          </a:prstGeom>
          <a:ln cap="flat" w="38100">
            <a:solidFill>
              <a:srgbClr val="FFFFFF"/>
            </a:solidFill>
            <a:prstDash val="solid"/>
            <a:headEnd type="none" len="sm" w="sm"/>
            <a:tailEnd type="none" len="sm" w="sm"/>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DAGWrMoVFVU</dc:identifier>
  <dcterms:modified xsi:type="dcterms:W3CDTF">2011-08-01T06:04:30Z</dcterms:modified>
  <cp:revision>1</cp:revision>
  <dc:title>Blue and Black Gradient Abstract Tech Startup Pitch Deck Presentation</dc:title>
</cp:coreProperties>
</file>

<file path=docProps/thumbnail.jpeg>
</file>